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328" r:id="rId33"/>
    <p:sldId id="290" r:id="rId34"/>
    <p:sldId id="331" r:id="rId35"/>
    <p:sldId id="33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29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</p:sldIdLst>
  <p:sldSz cx="18288000" cy="10287000"/>
  <p:notesSz cx="6858000" cy="9144000"/>
  <p:embeddedFontLst>
    <p:embeddedFont>
      <p:font typeface="Codec Pro Ultra-Bold" panose="020B0604020202020204" charset="0"/>
      <p:regular r:id="rId76"/>
    </p:embeddedFont>
    <p:embeddedFont>
      <p:font typeface="Montserrat" panose="00000500000000000000" pitchFamily="2" charset="0"/>
      <p:regular r:id="rId77"/>
      <p:bold r:id="rId78"/>
      <p:italic r:id="rId79"/>
      <p:boldItalic r:id="rId80"/>
    </p:embeddedFont>
    <p:embeddedFont>
      <p:font typeface="Montserrat Bold" panose="00000800000000000000" pitchFamily="2" charset="0"/>
      <p:regular r:id="rId81"/>
      <p:bold r:id="rId82"/>
    </p:embeddedFont>
    <p:embeddedFont>
      <p:font typeface="Montserrat Bold Italics" panose="020B0604020202020204" charset="0"/>
      <p:regular r:id="rId83"/>
    </p:embeddedFont>
    <p:embeddedFont>
      <p:font typeface="Montserrat Heavy" panose="020B0604020202020204" charset="0"/>
      <p:regular r:id="rId84"/>
    </p:embeddedFont>
    <p:embeddedFont>
      <p:font typeface="Montserrat Light" panose="00000400000000000000" pitchFamily="2" charset="0"/>
      <p:regular r:id="rId85"/>
      <p:italic r:id="rId86"/>
    </p:embeddedFont>
    <p:embeddedFont>
      <p:font typeface="Montserrat Medium" panose="00000600000000000000" pitchFamily="2" charset="0"/>
      <p:regular r:id="rId87"/>
      <p:italic r:id="rId88"/>
    </p:embeddedFont>
    <p:embeddedFont>
      <p:font typeface="Nunito" pitchFamily="2" charset="0"/>
      <p:regular r:id="rId89"/>
      <p:bold r:id="rId90"/>
      <p:italic r:id="rId91"/>
      <p:boldItalic r:id="rId92"/>
    </p:embeddedFont>
    <p:embeddedFont>
      <p:font typeface="Nunito Bold" pitchFamily="2" charset="0"/>
      <p:regular r:id="rId93"/>
      <p:bold r:id="rId94"/>
    </p:embeddedFont>
    <p:embeddedFont>
      <p:font typeface="Nunito Ultra-Bold" panose="020B0604020202020204" charset="0"/>
      <p:regular r:id="rId95"/>
    </p:embeddedFont>
    <p:embeddedFont>
      <p:font typeface="Open Sans" panose="020B0606030504020204" pitchFamily="34" charset="0"/>
      <p:regular r:id="rId96"/>
      <p:bold r:id="rId97"/>
      <p:italic r:id="rId98"/>
      <p:boldItalic r:id="rId99"/>
    </p:embeddedFont>
    <p:embeddedFont>
      <p:font typeface="Open Sans Bold" panose="020B0806030504020204" pitchFamily="34" charset="0"/>
      <p:regular r:id="rId100"/>
      <p:bold r:id="rId101"/>
    </p:embeddedFont>
    <p:embeddedFont>
      <p:font typeface="Open Sans Bold Italics" panose="020B0604020202020204" charset="0"/>
      <p:regular r:id="rId102"/>
    </p:embeddedFont>
    <p:embeddedFont>
      <p:font typeface="Poppins" panose="00000500000000000000" pitchFamily="2" charset="0"/>
      <p:regular r:id="rId103"/>
      <p:bold r:id="rId104"/>
      <p:italic r:id="rId105"/>
      <p:boldItalic r:id="rId106"/>
    </p:embeddedFont>
    <p:embeddedFont>
      <p:font typeface="Poppins Bold" panose="00000800000000000000" pitchFamily="2" charset="0"/>
      <p:regular r:id="rId107"/>
      <p:bold r:id="rId108"/>
    </p:embeddedFont>
    <p:embeddedFont>
      <p:font typeface="Poppins Medium" panose="00000600000000000000" pitchFamily="2" charset="0"/>
      <p:regular r:id="rId109"/>
      <p:italic r:id="rId1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font" Target="fonts/font3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102" Type="http://schemas.openxmlformats.org/officeDocument/2006/relationships/font" Target="fonts/font27.fntdata"/><Relationship Id="rId5" Type="http://schemas.openxmlformats.org/officeDocument/2006/relationships/slide" Target="slides/slide4.xml"/><Relationship Id="rId90" Type="http://schemas.openxmlformats.org/officeDocument/2006/relationships/font" Target="fonts/font15.fntdata"/><Relationship Id="rId95" Type="http://schemas.openxmlformats.org/officeDocument/2006/relationships/font" Target="fonts/font2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8.fntdata"/><Relationship Id="rId108" Type="http://schemas.openxmlformats.org/officeDocument/2006/relationships/font" Target="fonts/font3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91" Type="http://schemas.openxmlformats.org/officeDocument/2006/relationships/font" Target="fonts/font16.fntdata"/><Relationship Id="rId96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1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font" Target="fonts/font19.fntdata"/><Relationship Id="rId99" Type="http://schemas.openxmlformats.org/officeDocument/2006/relationships/font" Target="fonts/font24.fntdata"/><Relationship Id="rId101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97" Type="http://schemas.openxmlformats.org/officeDocument/2006/relationships/font" Target="fonts/font22.fntdata"/><Relationship Id="rId104" Type="http://schemas.openxmlformats.org/officeDocument/2006/relationships/font" Target="fonts/font2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2.fntdata"/><Relationship Id="rId110" Type="http://schemas.openxmlformats.org/officeDocument/2006/relationships/font" Target="fonts/font35.fntdata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2.fntdata"/><Relationship Id="rId100" Type="http://schemas.openxmlformats.org/officeDocument/2006/relationships/font" Target="fonts/font25.fntdata"/><Relationship Id="rId105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8.fntdata"/><Relationship Id="rId98" Type="http://schemas.openxmlformats.org/officeDocument/2006/relationships/font" Target="fonts/font2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85768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20.pn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60.svg"/><Relationship Id="rId5" Type="http://schemas.openxmlformats.org/officeDocument/2006/relationships/image" Target="../media/image13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68.svg"/><Relationship Id="rId5" Type="http://schemas.openxmlformats.org/officeDocument/2006/relationships/image" Target="../media/image13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8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4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04.svg"/><Relationship Id="rId5" Type="http://schemas.openxmlformats.org/officeDocument/2006/relationships/image" Target="../media/image13.png"/><Relationship Id="rId10" Type="http://schemas.openxmlformats.org/officeDocument/2006/relationships/image" Target="../media/image10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18" Type="http://schemas.openxmlformats.org/officeDocument/2006/relationships/image" Target="../media/image39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17" Type="http://schemas.openxmlformats.org/officeDocument/2006/relationships/image" Target="../media/image38.png"/><Relationship Id="rId2" Type="http://schemas.openxmlformats.org/officeDocument/2006/relationships/image" Target="../media/image20.png"/><Relationship Id="rId16" Type="http://schemas.openxmlformats.org/officeDocument/2006/relationships/image" Target="../media/image120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19" Type="http://schemas.openxmlformats.org/officeDocument/2006/relationships/image" Target="../media/image4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5.svg"/><Relationship Id="rId5" Type="http://schemas.openxmlformats.org/officeDocument/2006/relationships/image" Target="../media/image13.png"/><Relationship Id="rId10" Type="http://schemas.openxmlformats.org/officeDocument/2006/relationships/image" Target="../media/image124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sv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6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sv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12305" y="7016022"/>
            <a:ext cx="10339654" cy="75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3C48C1"/>
                </a:solidFill>
                <a:latin typeface="Open Sans"/>
                <a:ea typeface="Open Sans"/>
                <a:cs typeface="Open Sans"/>
                <a:sym typeface="Open Sans"/>
              </a:rPr>
              <a:t>Hospital Dr. Eduardo Pereira Ramírez</a:t>
            </a:r>
          </a:p>
        </p:txBody>
      </p:sp>
      <p:sp>
        <p:nvSpPr>
          <p:cNvPr id="4" name="Freeform 4"/>
          <p:cNvSpPr/>
          <p:nvPr/>
        </p:nvSpPr>
        <p:spPr>
          <a:xfrm>
            <a:off x="14644729" y="278634"/>
            <a:ext cx="3239524" cy="2284118"/>
          </a:xfrm>
          <a:custGeom>
            <a:avLst/>
            <a:gdLst/>
            <a:ahLst/>
            <a:cxnLst/>
            <a:rect l="l" t="t" r="r" b="b"/>
            <a:pathLst>
              <a:path w="3239524" h="2284118">
                <a:moveTo>
                  <a:pt x="0" y="0"/>
                </a:moveTo>
                <a:lnTo>
                  <a:pt x="3239524" y="0"/>
                </a:lnTo>
                <a:lnTo>
                  <a:pt x="3239524" y="2284117"/>
                </a:lnTo>
                <a:lnTo>
                  <a:pt x="0" y="228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0325" y="863650"/>
            <a:ext cx="63649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DOTACIÓN DE CAMAS 2024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58100" y="1130350"/>
            <a:ext cx="715515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154 CAMAS TOTALES APROBADAS EN LA RESOLUCIÓN EXENTA N°019/2024</a:t>
            </a:r>
          </a:p>
        </p:txBody>
      </p:sp>
      <p:sp>
        <p:nvSpPr>
          <p:cNvPr id="5" name="AutoShape 5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101350" y="4145767"/>
            <a:ext cx="7541291" cy="827998"/>
            <a:chOff x="0" y="0"/>
            <a:chExt cx="10055055" cy="1103997"/>
          </a:xfrm>
        </p:grpSpPr>
        <p:sp>
          <p:nvSpPr>
            <p:cNvPr id="7" name="TextBox 7"/>
            <p:cNvSpPr txBox="1"/>
            <p:nvPr/>
          </p:nvSpPr>
          <p:spPr>
            <a:xfrm>
              <a:off x="0" y="38100"/>
              <a:ext cx="10055055" cy="568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1"/>
                </a:lnSpc>
                <a:spcBef>
                  <a:spcPct val="0"/>
                </a:spcBef>
              </a:pPr>
              <a:r>
                <a:rPr lang="en-US" sz="3001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CAMAS BÁSICAS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38201"/>
              <a:ext cx="10055055" cy="36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34"/>
                </a:lnSpc>
                <a:spcBef>
                  <a:spcPct val="0"/>
                </a:spcBef>
              </a:pPr>
              <a:r>
                <a:rPr lang="en-US" sz="1667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 CAMAS BÁSICAS, DIVIDIDAS EN 36 MÉDICAS Y 24 QUIRÚRGICAS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5667204"/>
            <a:ext cx="7541291" cy="827998"/>
            <a:chOff x="0" y="0"/>
            <a:chExt cx="10055055" cy="110399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38100"/>
              <a:ext cx="10055055" cy="568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1"/>
                </a:lnSpc>
                <a:spcBef>
                  <a:spcPct val="0"/>
                </a:spcBef>
              </a:pPr>
              <a:r>
                <a:rPr lang="en-US" sz="3001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CAMAS MEDIAS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38201"/>
              <a:ext cx="10055055" cy="36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34"/>
                </a:lnSpc>
                <a:spcBef>
                  <a:spcPct val="0"/>
                </a:spcBef>
              </a:pPr>
              <a:r>
                <a:rPr lang="en-US" sz="1667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76 CAMAS MEDIAS DIVIDIDAS 24 MÉDICAS Y 52 QUIRÚRGICAS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01350" y="7389061"/>
            <a:ext cx="7541291" cy="827998"/>
            <a:chOff x="0" y="0"/>
            <a:chExt cx="10055055" cy="110399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38100"/>
              <a:ext cx="10055055" cy="568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1"/>
                </a:lnSpc>
                <a:spcBef>
                  <a:spcPct val="0"/>
                </a:spcBef>
              </a:pPr>
              <a:r>
                <a:rPr lang="en-US" sz="3001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CAMAS UTI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38201"/>
              <a:ext cx="10055055" cy="36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0" y="8834085"/>
            <a:ext cx="7541291" cy="41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1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CAMAS UCI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98876" y="3850492"/>
            <a:ext cx="7324738" cy="5823166"/>
          </a:xfrm>
          <a:custGeom>
            <a:avLst/>
            <a:gdLst/>
            <a:ahLst/>
            <a:cxnLst/>
            <a:rect l="l" t="t" r="r" b="b"/>
            <a:pathLst>
              <a:path w="7324738" h="5823166">
                <a:moveTo>
                  <a:pt x="0" y="0"/>
                </a:moveTo>
                <a:lnTo>
                  <a:pt x="7324737" y="0"/>
                </a:lnTo>
                <a:lnTo>
                  <a:pt x="7324737" y="5823167"/>
                </a:lnTo>
                <a:lnTo>
                  <a:pt x="0" y="5823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77473" y="8406110"/>
            <a:ext cx="471249" cy="111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07551" y="6934889"/>
            <a:ext cx="1411092" cy="1111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55151" y="3862519"/>
            <a:ext cx="1715892" cy="1111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55151" y="5446713"/>
            <a:ext cx="1715892" cy="1111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65" y="-1086780"/>
            <a:ext cx="18905547" cy="12595821"/>
          </a:xfrm>
          <a:custGeom>
            <a:avLst/>
            <a:gdLst/>
            <a:ahLst/>
            <a:cxnLst/>
            <a:rect l="l" t="t" r="r" b="b"/>
            <a:pathLst>
              <a:path w="18905547" h="12595821">
                <a:moveTo>
                  <a:pt x="0" y="0"/>
                </a:moveTo>
                <a:lnTo>
                  <a:pt x="18905547" y="0"/>
                </a:lnTo>
                <a:lnTo>
                  <a:pt x="18905547" y="12595820"/>
                </a:lnTo>
                <a:lnTo>
                  <a:pt x="0" y="1259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1181100"/>
            <a:ext cx="19431000" cy="114681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3403" y="4939954"/>
            <a:ext cx="9864265" cy="3448715"/>
          </a:xfrm>
          <a:custGeom>
            <a:avLst/>
            <a:gdLst/>
            <a:ahLst/>
            <a:cxnLst/>
            <a:rect l="l" t="t" r="r" b="b"/>
            <a:pathLst>
              <a:path w="9864265" h="3448715">
                <a:moveTo>
                  <a:pt x="0" y="0"/>
                </a:moveTo>
                <a:lnTo>
                  <a:pt x="9864264" y="0"/>
                </a:lnTo>
                <a:lnTo>
                  <a:pt x="9864264" y="3448715"/>
                </a:lnTo>
                <a:lnTo>
                  <a:pt x="0" y="3448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25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9014" y="3870080"/>
            <a:ext cx="4566269" cy="84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8"/>
              </a:lnSpc>
              <a:spcBef>
                <a:spcPct val="0"/>
              </a:spcBef>
            </a:pPr>
            <a:r>
              <a:rPr lang="en-US" sz="2885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PACIENTES DE MEDIANA COMPLEJIDAD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68846" y="8464100"/>
            <a:ext cx="4213752" cy="45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8"/>
              </a:lnSpc>
              <a:spcBef>
                <a:spcPct val="0"/>
              </a:spcBef>
            </a:pPr>
            <a:r>
              <a:rPr lang="en-US" sz="2885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PACIENTES CRÍTICOS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05402" y="8414919"/>
            <a:ext cx="4213752" cy="84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8"/>
              </a:lnSpc>
              <a:spcBef>
                <a:spcPct val="0"/>
              </a:spcBef>
            </a:pPr>
            <a:r>
              <a:rPr lang="en-US" sz="2885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PACIENTES DE BAJA COMPLEJIDAD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00432" y="6089206"/>
            <a:ext cx="2529691" cy="106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69"/>
              </a:lnSpc>
            </a:pPr>
            <a:r>
              <a:rPr lang="en-US" sz="6444" b="1">
                <a:solidFill>
                  <a:srgbClr val="3649B2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18%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82598" y="6089206"/>
            <a:ext cx="2529691" cy="106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69"/>
              </a:lnSpc>
            </a:pPr>
            <a:r>
              <a:rPr lang="en-US" sz="6444" b="1">
                <a:solidFill>
                  <a:srgbClr val="3649B2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63%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5283" y="6089206"/>
            <a:ext cx="2529691" cy="106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69"/>
              </a:lnSpc>
            </a:pPr>
            <a:r>
              <a:rPr lang="en-US" sz="6444" b="1">
                <a:solidFill>
                  <a:srgbClr val="3649B2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19%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49713" y="1050680"/>
            <a:ext cx="1178857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COMPLEJIDAD DE NUESTROS PACIENTES - </a:t>
            </a:r>
            <a:r>
              <a:rPr lang="en-US" sz="4999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CUDYR</a:t>
            </a:r>
          </a:p>
        </p:txBody>
      </p:sp>
      <p:sp>
        <p:nvSpPr>
          <p:cNvPr id="14" name="Freeform 14"/>
          <p:cNvSpPr/>
          <p:nvPr/>
        </p:nvSpPr>
        <p:spPr>
          <a:xfrm>
            <a:off x="5969491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56" t="-27002" r="-10667" b="-2080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5389" y="5258659"/>
            <a:ext cx="3638860" cy="2092656"/>
            <a:chOff x="0" y="0"/>
            <a:chExt cx="957453" cy="5506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4.314 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EGRESOS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95509" y="5258659"/>
            <a:ext cx="3638860" cy="2092656"/>
            <a:chOff x="0" y="0"/>
            <a:chExt cx="957453" cy="5506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10,4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DÍAS DE 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ESTADA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01767" y="5258659"/>
            <a:ext cx="3638860" cy="2092656"/>
            <a:chOff x="0" y="0"/>
            <a:chExt cx="957453" cy="5506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83,3%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USO 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 CAMAS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15620" y="5258659"/>
            <a:ext cx="3638860" cy="2092656"/>
            <a:chOff x="0" y="0"/>
            <a:chExt cx="957453" cy="5506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4,1%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OUTLIERS SUPERIORES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-714431" y="4066105"/>
            <a:ext cx="3999641" cy="2570778"/>
            <a:chOff x="0" y="0"/>
            <a:chExt cx="1052381" cy="676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2%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431802" y="895350"/>
            <a:ext cx="13805297" cy="11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2F3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PROCESO DE HOSPITALIZACIÓN</a:t>
            </a:r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3595688" y="5973090"/>
            <a:ext cx="3999641" cy="2570778"/>
            <a:chOff x="0" y="0"/>
            <a:chExt cx="1052381" cy="67642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-10%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5400000">
            <a:off x="7901946" y="5973090"/>
            <a:ext cx="3999641" cy="2570778"/>
            <a:chOff x="0" y="0"/>
            <a:chExt cx="1052381" cy="67642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E7323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-3.1%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 rot="5400000">
            <a:off x="12215799" y="5973090"/>
            <a:ext cx="3999641" cy="2570778"/>
            <a:chOff x="0" y="0"/>
            <a:chExt cx="1052381" cy="6764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-35%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969491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r="-1708" b="-112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38100"/>
            <a:ext cx="18288000" cy="10782526"/>
            <a:chOff x="0" y="0"/>
            <a:chExt cx="4816593" cy="28398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39842"/>
            </a:xfrm>
            <a:custGeom>
              <a:avLst/>
              <a:gdLst/>
              <a:ahLst/>
              <a:cxnLst/>
              <a:rect l="l" t="t" r="r" b="b"/>
              <a:pathLst>
                <a:path w="4816592" h="2839842">
                  <a:moveTo>
                    <a:pt x="0" y="0"/>
                  </a:moveTo>
                  <a:lnTo>
                    <a:pt x="4816592" y="0"/>
                  </a:lnTo>
                  <a:lnTo>
                    <a:pt x="4816592" y="2839842"/>
                  </a:lnTo>
                  <a:lnTo>
                    <a:pt x="0" y="2839842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83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5389" y="5258659"/>
            <a:ext cx="3638860" cy="2092656"/>
            <a:chOff x="0" y="0"/>
            <a:chExt cx="957453" cy="5506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518 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CMA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95509" y="5258659"/>
            <a:ext cx="3638860" cy="2092656"/>
            <a:chOff x="0" y="0"/>
            <a:chExt cx="957453" cy="5506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5.5%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SUSPEN_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SIONES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01767" y="5258659"/>
            <a:ext cx="3638860" cy="2092656"/>
            <a:chOff x="0" y="0"/>
            <a:chExt cx="957453" cy="5506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63.1%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USO DE 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PABELLÓN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15620" y="5258659"/>
            <a:ext cx="3638860" cy="2092656"/>
            <a:chOff x="0" y="0"/>
            <a:chExt cx="957453" cy="5506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7453" cy="550617"/>
            </a:xfrm>
            <a:custGeom>
              <a:avLst/>
              <a:gdLst/>
              <a:ahLst/>
              <a:cxnLst/>
              <a:rect l="l" t="t" r="r" b="b"/>
              <a:pathLst>
                <a:path w="957453" h="550617">
                  <a:moveTo>
                    <a:pt x="108506" y="0"/>
                  </a:moveTo>
                  <a:lnTo>
                    <a:pt x="848947" y="0"/>
                  </a:lnTo>
                  <a:cubicBezTo>
                    <a:pt x="908873" y="0"/>
                    <a:pt x="957453" y="48580"/>
                    <a:pt x="957453" y="108506"/>
                  </a:cubicBezTo>
                  <a:lnTo>
                    <a:pt x="957453" y="442111"/>
                  </a:lnTo>
                  <a:cubicBezTo>
                    <a:pt x="957453" y="470889"/>
                    <a:pt x="946021" y="498488"/>
                    <a:pt x="925672" y="518836"/>
                  </a:cubicBezTo>
                  <a:cubicBezTo>
                    <a:pt x="905323" y="539185"/>
                    <a:pt x="877724" y="550617"/>
                    <a:pt x="848947" y="550617"/>
                  </a:cubicBezTo>
                  <a:lnTo>
                    <a:pt x="108506" y="550617"/>
                  </a:lnTo>
                  <a:cubicBezTo>
                    <a:pt x="79728" y="550617"/>
                    <a:pt x="52129" y="539185"/>
                    <a:pt x="31781" y="518836"/>
                  </a:cubicBezTo>
                  <a:cubicBezTo>
                    <a:pt x="11432" y="498488"/>
                    <a:pt x="0" y="470889"/>
                    <a:pt x="0" y="442111"/>
                  </a:cubicBezTo>
                  <a:lnTo>
                    <a:pt x="0" y="108506"/>
                  </a:lnTo>
                  <a:cubicBezTo>
                    <a:pt x="0" y="79728"/>
                    <a:pt x="11432" y="52129"/>
                    <a:pt x="31781" y="31781"/>
                  </a:cubicBezTo>
                  <a:cubicBezTo>
                    <a:pt x="52129" y="11432"/>
                    <a:pt x="79728" y="0"/>
                    <a:pt x="108506" y="0"/>
                  </a:cubicBez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957453" cy="54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999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3.561</a:t>
              </a:r>
            </a:p>
            <a:p>
              <a:pPr algn="ctr">
                <a:lnSpc>
                  <a:spcPts val="3569"/>
                </a:lnSpc>
              </a:pPr>
              <a:r>
                <a:rPr lang="en-US" sz="3000" b="1">
                  <a:solidFill>
                    <a:srgbClr val="3649B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IQ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3581889" y="5973090"/>
            <a:ext cx="3999641" cy="2570778"/>
            <a:chOff x="0" y="0"/>
            <a:chExt cx="1052381" cy="6764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-1.2%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2215799" y="5973090"/>
            <a:ext cx="3999641" cy="2570778"/>
            <a:chOff x="0" y="0"/>
            <a:chExt cx="1052381" cy="6764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E7323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-5%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-714431" y="5973090"/>
            <a:ext cx="3999641" cy="2570778"/>
            <a:chOff x="0" y="0"/>
            <a:chExt cx="1052381" cy="676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E7323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-20%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 rot="-5400000">
            <a:off x="7901946" y="4066105"/>
            <a:ext cx="3999641" cy="2570778"/>
            <a:chOff x="0" y="0"/>
            <a:chExt cx="1052381" cy="6764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52381" cy="676420"/>
            </a:xfrm>
            <a:custGeom>
              <a:avLst/>
              <a:gdLst/>
              <a:ahLst/>
              <a:cxnLst/>
              <a:rect l="l" t="t" r="r" b="b"/>
              <a:pathLst>
                <a:path w="1052381" h="676420">
                  <a:moveTo>
                    <a:pt x="1052381" y="338210"/>
                  </a:moveTo>
                  <a:lnTo>
                    <a:pt x="645981" y="0"/>
                  </a:lnTo>
                  <a:lnTo>
                    <a:pt x="645981" y="203200"/>
                  </a:lnTo>
                  <a:lnTo>
                    <a:pt x="0" y="203200"/>
                  </a:lnTo>
                  <a:lnTo>
                    <a:pt x="0" y="473220"/>
                  </a:lnTo>
                  <a:lnTo>
                    <a:pt x="645981" y="473220"/>
                  </a:lnTo>
                  <a:lnTo>
                    <a:pt x="645981" y="676420"/>
                  </a:lnTo>
                  <a:lnTo>
                    <a:pt x="1052381" y="33821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203200"/>
              <a:ext cx="950781" cy="27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2"/>
                </a:lnSpc>
              </a:pPr>
              <a:r>
                <a:rPr lang="en-US" sz="4749" b="1">
                  <a:solidFill>
                    <a:srgbClr val="F2F3F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+10%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296321" y="895350"/>
            <a:ext cx="10076259" cy="11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2F3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PROCESO QUIRÚRGICO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0450" y="9201150"/>
            <a:ext cx="1766403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**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Disminución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producción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quirúrgica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asociada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una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baja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los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recursos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asignados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la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resolución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listas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espera</a:t>
            </a: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32" name="Freeform 32"/>
          <p:cNvSpPr/>
          <p:nvPr/>
        </p:nvSpPr>
        <p:spPr>
          <a:xfrm>
            <a:off x="5969491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7063"/>
            <a:ext cx="19293150" cy="12854061"/>
          </a:xfrm>
          <a:custGeom>
            <a:avLst/>
            <a:gdLst/>
            <a:ahLst/>
            <a:cxnLst/>
            <a:rect l="l" t="t" r="r" b="b"/>
            <a:pathLst>
              <a:path w="19293150" h="12854061">
                <a:moveTo>
                  <a:pt x="0" y="0"/>
                </a:moveTo>
                <a:lnTo>
                  <a:pt x="19293150" y="0"/>
                </a:lnTo>
                <a:lnTo>
                  <a:pt x="19293150" y="12854062"/>
                </a:lnTo>
                <a:lnTo>
                  <a:pt x="0" y="12854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25" y="18368"/>
            <a:ext cx="18288000" cy="10916332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9B2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73211" y="2693717"/>
            <a:ext cx="5741577" cy="6451211"/>
          </a:xfrm>
          <a:custGeom>
            <a:avLst/>
            <a:gdLst/>
            <a:ahLst/>
            <a:cxnLst/>
            <a:rect l="l" t="t" r="r" b="b"/>
            <a:pathLst>
              <a:path w="5741577" h="6451211">
                <a:moveTo>
                  <a:pt x="0" y="0"/>
                </a:moveTo>
                <a:lnTo>
                  <a:pt x="5741578" y="0"/>
                </a:lnTo>
                <a:lnTo>
                  <a:pt x="5741578" y="6451210"/>
                </a:lnTo>
                <a:lnTo>
                  <a:pt x="0" y="645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68678" y="3712845"/>
            <a:ext cx="1449023" cy="1449023"/>
          </a:xfrm>
          <a:custGeom>
            <a:avLst/>
            <a:gdLst/>
            <a:ahLst/>
            <a:cxnLst/>
            <a:rect l="l" t="t" r="r" b="b"/>
            <a:pathLst>
              <a:path w="1449023" h="1449023">
                <a:moveTo>
                  <a:pt x="0" y="0"/>
                </a:moveTo>
                <a:lnTo>
                  <a:pt x="1449023" y="0"/>
                </a:lnTo>
                <a:lnTo>
                  <a:pt x="1449023" y="1449023"/>
                </a:lnTo>
                <a:lnTo>
                  <a:pt x="0" y="144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47956" y="297814"/>
            <a:ext cx="10992088" cy="11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2F3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PROCESO AMBULATORIO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80405" y="3956003"/>
            <a:ext cx="3388273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F2F3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33.780</a:t>
            </a:r>
            <a:r>
              <a:rPr lang="en-US" sz="3000">
                <a:solidFill>
                  <a:srgbClr val="F2F3F5"/>
                </a:solidFill>
                <a:latin typeface="Montserrat"/>
                <a:ea typeface="Montserrat"/>
                <a:cs typeface="Montserrat"/>
                <a:sym typeface="Montserrat"/>
              </a:rPr>
              <a:t> CONSULTAS MÉDICAS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49864" y="1539240"/>
            <a:ext cx="3388273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F5D033"/>
                </a:solidFill>
                <a:latin typeface="Montserrat"/>
                <a:ea typeface="Montserrat"/>
                <a:cs typeface="Montserrat"/>
                <a:sym typeface="Montserrat"/>
              </a:rPr>
              <a:t>114</a:t>
            </a:r>
            <a:r>
              <a:rPr lang="en-US" sz="3000">
                <a:solidFill>
                  <a:srgbClr val="F2F3F5"/>
                </a:solidFill>
                <a:latin typeface="Montserrat"/>
                <a:ea typeface="Montserrat"/>
                <a:cs typeface="Montserrat"/>
                <a:sym typeface="Montserrat"/>
              </a:rPr>
              <a:t> CONSULTAS TELEMEDICINA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6823" y="3956003"/>
            <a:ext cx="4246441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3000" b="1">
                <a:solidFill>
                  <a:srgbClr val="F2F3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8.276</a:t>
            </a:r>
          </a:p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F2F3F5"/>
                </a:solidFill>
                <a:latin typeface="Montserrat"/>
                <a:ea typeface="Montserrat"/>
                <a:cs typeface="Montserrat"/>
                <a:sym typeface="Montserrat"/>
              </a:rPr>
              <a:t>CONSULTAS NUEVAS DE ESPECIALIDAD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80405" y="7327857"/>
            <a:ext cx="338827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F2F3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8%</a:t>
            </a:r>
            <a:r>
              <a:rPr lang="en-US" sz="3000">
                <a:solidFill>
                  <a:srgbClr val="F2F3F5"/>
                </a:solidFill>
                <a:latin typeface="Montserrat"/>
                <a:ea typeface="Montserrat"/>
                <a:cs typeface="Montserrat"/>
                <a:sym typeface="Montserrat"/>
              </a:rPr>
              <a:t> ALTAS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09271" y="9305925"/>
            <a:ext cx="4669459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F2F3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98% </a:t>
            </a:r>
            <a:r>
              <a:rPr lang="en-US" sz="3000">
                <a:solidFill>
                  <a:srgbClr val="F2F3F5"/>
                </a:solidFill>
                <a:latin typeface="Montserrat"/>
                <a:ea typeface="Montserrat"/>
                <a:cs typeface="Montserrat"/>
                <a:sym typeface="Montserrat"/>
              </a:rPr>
              <a:t>CUMPLIMIENTO PROGRAMACIÓN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38136" y="7137557"/>
            <a:ext cx="338827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F2F3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11.6%</a:t>
            </a:r>
            <a:r>
              <a:rPr lang="en-US" sz="3000">
                <a:solidFill>
                  <a:srgbClr val="F2F3F5"/>
                </a:solidFill>
                <a:latin typeface="Montserrat"/>
                <a:ea typeface="Montserrat"/>
                <a:cs typeface="Montserrat"/>
                <a:sym typeface="Montserrat"/>
              </a:rPr>
              <a:t> NSP</a:t>
            </a:r>
          </a:p>
        </p:txBody>
      </p:sp>
      <p:sp>
        <p:nvSpPr>
          <p:cNvPr id="15" name="Freeform 15"/>
          <p:cNvSpPr/>
          <p:nvPr/>
        </p:nvSpPr>
        <p:spPr>
          <a:xfrm>
            <a:off x="6168678" y="6485573"/>
            <a:ext cx="1449023" cy="1449023"/>
          </a:xfrm>
          <a:custGeom>
            <a:avLst/>
            <a:gdLst/>
            <a:ahLst/>
            <a:cxnLst/>
            <a:rect l="l" t="t" r="r" b="b"/>
            <a:pathLst>
              <a:path w="1449023" h="1449023">
                <a:moveTo>
                  <a:pt x="0" y="0"/>
                </a:moveTo>
                <a:lnTo>
                  <a:pt x="1449023" y="0"/>
                </a:lnTo>
                <a:lnTo>
                  <a:pt x="1449023" y="1449022"/>
                </a:lnTo>
                <a:lnTo>
                  <a:pt x="0" y="1449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419489" y="7695904"/>
            <a:ext cx="1449023" cy="1449023"/>
          </a:xfrm>
          <a:custGeom>
            <a:avLst/>
            <a:gdLst/>
            <a:ahLst/>
            <a:cxnLst/>
            <a:rect l="l" t="t" r="r" b="b"/>
            <a:pathLst>
              <a:path w="1449023" h="1449023">
                <a:moveTo>
                  <a:pt x="0" y="0"/>
                </a:moveTo>
                <a:lnTo>
                  <a:pt x="1449022" y="0"/>
                </a:lnTo>
                <a:lnTo>
                  <a:pt x="1449022" y="1449023"/>
                </a:lnTo>
                <a:lnTo>
                  <a:pt x="0" y="144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754218" y="6555721"/>
            <a:ext cx="1449023" cy="1449023"/>
          </a:xfrm>
          <a:custGeom>
            <a:avLst/>
            <a:gdLst/>
            <a:ahLst/>
            <a:cxnLst/>
            <a:rect l="l" t="t" r="r" b="b"/>
            <a:pathLst>
              <a:path w="1449023" h="1449023">
                <a:moveTo>
                  <a:pt x="0" y="0"/>
                </a:moveTo>
                <a:lnTo>
                  <a:pt x="1449023" y="0"/>
                </a:lnTo>
                <a:lnTo>
                  <a:pt x="1449023" y="1449023"/>
                </a:lnTo>
                <a:lnTo>
                  <a:pt x="0" y="144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754218" y="3849398"/>
            <a:ext cx="1449023" cy="1449023"/>
          </a:xfrm>
          <a:custGeom>
            <a:avLst/>
            <a:gdLst/>
            <a:ahLst/>
            <a:cxnLst/>
            <a:rect l="l" t="t" r="r" b="b"/>
            <a:pathLst>
              <a:path w="1449023" h="1449023">
                <a:moveTo>
                  <a:pt x="0" y="0"/>
                </a:moveTo>
                <a:lnTo>
                  <a:pt x="1449023" y="0"/>
                </a:lnTo>
                <a:lnTo>
                  <a:pt x="1449023" y="1449023"/>
                </a:lnTo>
                <a:lnTo>
                  <a:pt x="0" y="144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419489" y="2459355"/>
            <a:ext cx="1449023" cy="1449023"/>
          </a:xfrm>
          <a:custGeom>
            <a:avLst/>
            <a:gdLst/>
            <a:ahLst/>
            <a:cxnLst/>
            <a:rect l="l" t="t" r="r" b="b"/>
            <a:pathLst>
              <a:path w="1449023" h="1449023">
                <a:moveTo>
                  <a:pt x="0" y="0"/>
                </a:moveTo>
                <a:lnTo>
                  <a:pt x="1449022" y="0"/>
                </a:lnTo>
                <a:lnTo>
                  <a:pt x="1449022" y="1449023"/>
                </a:lnTo>
                <a:lnTo>
                  <a:pt x="0" y="144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969491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5702" y="-1168125"/>
            <a:ext cx="18693702" cy="12454679"/>
          </a:xfrm>
          <a:custGeom>
            <a:avLst/>
            <a:gdLst/>
            <a:ahLst/>
            <a:cxnLst/>
            <a:rect l="l" t="t" r="r" b="b"/>
            <a:pathLst>
              <a:path w="18693702" h="12454679">
                <a:moveTo>
                  <a:pt x="0" y="0"/>
                </a:moveTo>
                <a:lnTo>
                  <a:pt x="18693702" y="0"/>
                </a:lnTo>
                <a:lnTo>
                  <a:pt x="18693702" y="12454679"/>
                </a:lnTo>
                <a:lnTo>
                  <a:pt x="0" y="1245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301925"/>
            <a:ext cx="18288000" cy="10630267"/>
            <a:chOff x="0" y="0"/>
            <a:chExt cx="4816593" cy="27997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99741"/>
            </a:xfrm>
            <a:custGeom>
              <a:avLst/>
              <a:gdLst/>
              <a:ahLst/>
              <a:cxnLst/>
              <a:rect l="l" t="t" r="r" b="b"/>
              <a:pathLst>
                <a:path w="4816592" h="2799741">
                  <a:moveTo>
                    <a:pt x="0" y="0"/>
                  </a:moveTo>
                  <a:lnTo>
                    <a:pt x="4816592" y="0"/>
                  </a:lnTo>
                  <a:lnTo>
                    <a:pt x="4816592" y="2799741"/>
                  </a:lnTo>
                  <a:lnTo>
                    <a:pt x="0" y="2799741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816593" cy="2799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80166" y="4284028"/>
            <a:ext cx="782847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2F3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TIEMPOS DE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595560" y="4107498"/>
            <a:ext cx="5797957" cy="2072004"/>
            <a:chOff x="0" y="0"/>
            <a:chExt cx="1527034" cy="5457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7034" cy="545713"/>
            </a:xfrm>
            <a:custGeom>
              <a:avLst/>
              <a:gdLst/>
              <a:ahLst/>
              <a:cxnLst/>
              <a:rect l="l" t="t" r="r" b="b"/>
              <a:pathLst>
                <a:path w="1527034" h="545713">
                  <a:moveTo>
                    <a:pt x="0" y="0"/>
                  </a:moveTo>
                  <a:lnTo>
                    <a:pt x="1527034" y="0"/>
                  </a:lnTo>
                  <a:lnTo>
                    <a:pt x="1527034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527034" cy="545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800"/>
                </a:lnSpc>
              </a:pPr>
              <a:r>
                <a:rPr lang="en-US" sz="9000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ESPERA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969491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332817" y="3226714"/>
            <a:ext cx="7408311" cy="6727407"/>
          </a:xfrm>
          <a:custGeom>
            <a:avLst/>
            <a:gdLst/>
            <a:ahLst/>
            <a:cxnLst/>
            <a:rect l="l" t="t" r="r" b="b"/>
            <a:pathLst>
              <a:path w="7408311" h="6727407">
                <a:moveTo>
                  <a:pt x="0" y="0"/>
                </a:moveTo>
                <a:lnTo>
                  <a:pt x="7408311" y="0"/>
                </a:lnTo>
                <a:lnTo>
                  <a:pt x="7408311" y="6727406"/>
                </a:lnTo>
                <a:lnTo>
                  <a:pt x="0" y="67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3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86722" y="3226714"/>
            <a:ext cx="7408311" cy="6727407"/>
          </a:xfrm>
          <a:custGeom>
            <a:avLst/>
            <a:gdLst/>
            <a:ahLst/>
            <a:cxnLst/>
            <a:rect l="l" t="t" r="r" b="b"/>
            <a:pathLst>
              <a:path w="7408311" h="6727407">
                <a:moveTo>
                  <a:pt x="0" y="0"/>
                </a:moveTo>
                <a:lnTo>
                  <a:pt x="7408311" y="0"/>
                </a:lnTo>
                <a:lnTo>
                  <a:pt x="7408311" y="6727406"/>
                </a:lnTo>
                <a:lnTo>
                  <a:pt x="0" y="67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3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74983" y="3597794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8"/>
                </a:lnTo>
                <a:lnTo>
                  <a:pt x="0" y="1513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74983" y="5845725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9"/>
                </a:lnTo>
                <a:lnTo>
                  <a:pt x="0" y="1513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74983" y="8089593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8"/>
                </a:lnTo>
                <a:lnTo>
                  <a:pt x="0" y="1513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76140" y="3597794"/>
            <a:ext cx="1562100" cy="1562100"/>
          </a:xfrm>
          <a:custGeom>
            <a:avLst/>
            <a:gdLst/>
            <a:ahLst/>
            <a:cxnLst/>
            <a:rect l="l" t="t" r="r" b="b"/>
            <a:pathLst>
              <a:path w="1562100" h="1562100">
                <a:moveTo>
                  <a:pt x="0" y="0"/>
                </a:moveTo>
                <a:lnTo>
                  <a:pt x="1562100" y="0"/>
                </a:lnTo>
                <a:lnTo>
                  <a:pt x="1562100" y="1562100"/>
                </a:lnTo>
                <a:lnTo>
                  <a:pt x="0" y="1562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0325" y="863650"/>
            <a:ext cx="63649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LISTA DE ESPERA </a:t>
            </a:r>
            <a:r>
              <a:rPr lang="en-US" sz="49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QUIRÚRGICA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95415" y="3775413"/>
            <a:ext cx="398595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Terminamos el 2024 con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450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días promedio de espera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34557" y="6023344"/>
            <a:ext cx="4706571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 total de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1.996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usuarios en espera de una intervención quirúrgica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95415" y="8067187"/>
            <a:ext cx="3985954" cy="160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Una mediana de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358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días, no logrando alcanzar meta ministerial.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49320" y="3775413"/>
            <a:ext cx="4445713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891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pacientes egresados de la lista de espera durante el 2024.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79200" y="6011297"/>
            <a:ext cx="398595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79%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 estos egresos, fue a raíz de una causal clínica.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49320" y="8267212"/>
            <a:ext cx="4445713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Colecistectomías y  hernioplastías mayor volumen.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472457" y="5845725"/>
            <a:ext cx="1562100" cy="1562100"/>
          </a:xfrm>
          <a:custGeom>
            <a:avLst/>
            <a:gdLst/>
            <a:ahLst/>
            <a:cxnLst/>
            <a:rect l="l" t="t" r="r" b="b"/>
            <a:pathLst>
              <a:path w="1562100" h="1562100">
                <a:moveTo>
                  <a:pt x="0" y="0"/>
                </a:moveTo>
                <a:lnTo>
                  <a:pt x="1562100" y="0"/>
                </a:lnTo>
                <a:lnTo>
                  <a:pt x="1562100" y="1562100"/>
                </a:lnTo>
                <a:lnTo>
                  <a:pt x="0" y="1562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76140" y="8065282"/>
            <a:ext cx="1562100" cy="1562100"/>
          </a:xfrm>
          <a:custGeom>
            <a:avLst/>
            <a:gdLst/>
            <a:ahLst/>
            <a:cxnLst/>
            <a:rect l="l" t="t" r="r" b="b"/>
            <a:pathLst>
              <a:path w="1562100" h="1562100">
                <a:moveTo>
                  <a:pt x="0" y="0"/>
                </a:moveTo>
                <a:lnTo>
                  <a:pt x="1562100" y="0"/>
                </a:lnTo>
                <a:lnTo>
                  <a:pt x="1562100" y="1562100"/>
                </a:lnTo>
                <a:lnTo>
                  <a:pt x="0" y="1562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770" y="402463"/>
            <a:ext cx="8427155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LISTA DE ESPERA </a:t>
            </a:r>
            <a:r>
              <a:rPr lang="en-US" sz="4999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CONSULTAS NUEVAS DE ESPECIALIDAD</a:t>
            </a:r>
          </a:p>
        </p:txBody>
      </p:sp>
      <p:sp>
        <p:nvSpPr>
          <p:cNvPr id="4" name="AutoShape 4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332817" y="3226714"/>
            <a:ext cx="7408311" cy="6727407"/>
          </a:xfrm>
          <a:custGeom>
            <a:avLst/>
            <a:gdLst/>
            <a:ahLst/>
            <a:cxnLst/>
            <a:rect l="l" t="t" r="r" b="b"/>
            <a:pathLst>
              <a:path w="7408311" h="6727407">
                <a:moveTo>
                  <a:pt x="0" y="0"/>
                </a:moveTo>
                <a:lnTo>
                  <a:pt x="7408311" y="0"/>
                </a:lnTo>
                <a:lnTo>
                  <a:pt x="7408311" y="6727406"/>
                </a:lnTo>
                <a:lnTo>
                  <a:pt x="0" y="67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32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95415" y="3775413"/>
            <a:ext cx="419191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Terminamos el 2024 con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229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días promedio de espera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95415" y="6023344"/>
            <a:ext cx="419191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 total de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4.007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pacientes en espera de una consulta médica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8516" y="8267434"/>
            <a:ext cx="4445713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Una mediana de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197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días, no logrando alcanzar meta ministerial.</a:t>
            </a:r>
          </a:p>
        </p:txBody>
      </p:sp>
      <p:sp>
        <p:nvSpPr>
          <p:cNvPr id="9" name="Freeform 9"/>
          <p:cNvSpPr/>
          <p:nvPr/>
        </p:nvSpPr>
        <p:spPr>
          <a:xfrm>
            <a:off x="9386722" y="3226714"/>
            <a:ext cx="7408311" cy="6727407"/>
          </a:xfrm>
          <a:custGeom>
            <a:avLst/>
            <a:gdLst/>
            <a:ahLst/>
            <a:cxnLst/>
            <a:rect l="l" t="t" r="r" b="b"/>
            <a:pathLst>
              <a:path w="7408311" h="6727407">
                <a:moveTo>
                  <a:pt x="0" y="0"/>
                </a:moveTo>
                <a:lnTo>
                  <a:pt x="7408311" y="0"/>
                </a:lnTo>
                <a:lnTo>
                  <a:pt x="7408311" y="6727406"/>
                </a:lnTo>
                <a:lnTo>
                  <a:pt x="0" y="67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32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345637" y="3775413"/>
            <a:ext cx="4449396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7.460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pacientes egresados de la lista de espera durante el 2024.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45637" y="6011297"/>
            <a:ext cx="398595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85%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 estos egresos, fue a raíz de una causal clínica.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49320" y="8067187"/>
            <a:ext cx="4445713" cy="160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Cirugía General y Vascular Periférica especialidades con mayor demanda.</a:t>
            </a:r>
          </a:p>
        </p:txBody>
      </p:sp>
      <p:sp>
        <p:nvSpPr>
          <p:cNvPr id="13" name="Freeform 13"/>
          <p:cNvSpPr/>
          <p:nvPr/>
        </p:nvSpPr>
        <p:spPr>
          <a:xfrm>
            <a:off x="2547536" y="3630022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8"/>
                </a:lnTo>
                <a:lnTo>
                  <a:pt x="0" y="1513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47536" y="5845725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9"/>
                </a:lnTo>
                <a:lnTo>
                  <a:pt x="0" y="1513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47536" y="8089593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8"/>
                </a:lnTo>
                <a:lnTo>
                  <a:pt x="0" y="1513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00083" y="3630022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8"/>
                </a:lnTo>
                <a:lnTo>
                  <a:pt x="0" y="1513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00083" y="5845725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9"/>
                </a:lnTo>
                <a:lnTo>
                  <a:pt x="0" y="1513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00083" y="8089593"/>
            <a:ext cx="1513478" cy="1513478"/>
          </a:xfrm>
          <a:custGeom>
            <a:avLst/>
            <a:gdLst/>
            <a:ahLst/>
            <a:cxnLst/>
            <a:rect l="l" t="t" r="r" b="b"/>
            <a:pathLst>
              <a:path w="1513478" h="1513478">
                <a:moveTo>
                  <a:pt x="0" y="0"/>
                </a:moveTo>
                <a:lnTo>
                  <a:pt x="1513479" y="0"/>
                </a:lnTo>
                <a:lnTo>
                  <a:pt x="1513479" y="1513478"/>
                </a:lnTo>
                <a:lnTo>
                  <a:pt x="0" y="1513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0" t="-3400" r="-1531" b="-2067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35436" y="365125"/>
            <a:ext cx="13217128" cy="11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2F3F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PROCESO DE REHABILITACIÓN</a:t>
            </a:r>
          </a:p>
        </p:txBody>
      </p:sp>
      <p:sp>
        <p:nvSpPr>
          <p:cNvPr id="7" name="Freeform 7"/>
          <p:cNvSpPr/>
          <p:nvPr/>
        </p:nvSpPr>
        <p:spPr>
          <a:xfrm>
            <a:off x="870132" y="5825390"/>
            <a:ext cx="16230600" cy="2454878"/>
          </a:xfrm>
          <a:custGeom>
            <a:avLst/>
            <a:gdLst/>
            <a:ahLst/>
            <a:cxnLst/>
            <a:rect l="l" t="t" r="r" b="b"/>
            <a:pathLst>
              <a:path w="16230600" h="2454878">
                <a:moveTo>
                  <a:pt x="0" y="0"/>
                </a:moveTo>
                <a:lnTo>
                  <a:pt x="16230600" y="0"/>
                </a:lnTo>
                <a:lnTo>
                  <a:pt x="16230600" y="2454878"/>
                </a:lnTo>
                <a:lnTo>
                  <a:pt x="0" y="2454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24640" y="6322455"/>
            <a:ext cx="3036109" cy="1555442"/>
            <a:chOff x="0" y="0"/>
            <a:chExt cx="4048145" cy="2073922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4048145" cy="695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1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50.909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22235"/>
              <a:ext cx="4048145" cy="1051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88"/>
                </a:lnSpc>
              </a:pPr>
              <a:r>
                <a:rPr lang="en-US" sz="2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ATENCIONES DE KINESIOLOGIA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11383" y="6275108"/>
            <a:ext cx="3223404" cy="1555442"/>
            <a:chOff x="0" y="0"/>
            <a:chExt cx="4297871" cy="207392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4297871" cy="695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1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9.837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22236"/>
              <a:ext cx="4297871" cy="1051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88"/>
                </a:lnSpc>
              </a:pPr>
              <a:r>
                <a:rPr lang="en-US" sz="2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ATENCIONES DE FONOAUDIOLOGIA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17517" y="6070321"/>
            <a:ext cx="3187028" cy="1965017"/>
            <a:chOff x="0" y="0"/>
            <a:chExt cx="4249371" cy="262002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9525"/>
              <a:ext cx="4249371" cy="695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10"/>
                </a:lnSpc>
                <a:spcBef>
                  <a:spcPct val="0"/>
                </a:spcBef>
              </a:pPr>
              <a:r>
                <a:rPr lang="en-US" sz="35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6.691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22236"/>
              <a:ext cx="4249371" cy="1597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88"/>
                </a:lnSpc>
              </a:pPr>
              <a:r>
                <a:rPr lang="en-US" sz="24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ATENCIONES DE TERAPEUTA OCUPACIONAL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0132" y="6721674"/>
            <a:ext cx="1631668" cy="63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765"/>
              </a:lnSpc>
            </a:pPr>
            <a:r>
              <a:rPr lang="en-US" sz="400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79716" y="6721674"/>
            <a:ext cx="1631668" cy="63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765"/>
              </a:lnSpc>
            </a:pPr>
            <a:r>
              <a:rPr lang="en-US" sz="400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62024" y="6721674"/>
            <a:ext cx="1631668" cy="63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765"/>
              </a:lnSpc>
            </a:pPr>
            <a:r>
              <a:rPr lang="en-US" sz="400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20" name="Freeform 20"/>
          <p:cNvSpPr/>
          <p:nvPr/>
        </p:nvSpPr>
        <p:spPr>
          <a:xfrm>
            <a:off x="5969491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770" y="402463"/>
            <a:ext cx="842715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PROCESOS DE APOYO DIAGNÓSTICO</a:t>
            </a:r>
          </a:p>
        </p:txBody>
      </p:sp>
      <p:sp>
        <p:nvSpPr>
          <p:cNvPr id="4" name="AutoShape 4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5961001" y="3427502"/>
            <a:ext cx="6243948" cy="6243948"/>
          </a:xfrm>
          <a:custGeom>
            <a:avLst/>
            <a:gdLst/>
            <a:ahLst/>
            <a:cxnLst/>
            <a:rect l="l" t="t" r="r" b="b"/>
            <a:pathLst>
              <a:path w="6243948" h="6243948">
                <a:moveTo>
                  <a:pt x="0" y="0"/>
                </a:moveTo>
                <a:lnTo>
                  <a:pt x="6243948" y="0"/>
                </a:lnTo>
                <a:lnTo>
                  <a:pt x="6243948" y="6243949"/>
                </a:lnTo>
                <a:lnTo>
                  <a:pt x="0" y="6243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64279" y="4163875"/>
            <a:ext cx="4471790" cy="809625"/>
            <a:chOff x="0" y="0"/>
            <a:chExt cx="1443910" cy="2614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3910" cy="261422"/>
            </a:xfrm>
            <a:custGeom>
              <a:avLst/>
              <a:gdLst/>
              <a:ahLst/>
              <a:cxnLst/>
              <a:rect l="l" t="t" r="r" b="b"/>
              <a:pathLst>
                <a:path w="1443910" h="261422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219872"/>
                  </a:lnTo>
                  <a:cubicBezTo>
                    <a:pt x="1443910" y="230892"/>
                    <a:pt x="1439533" y="241460"/>
                    <a:pt x="1431740" y="249252"/>
                  </a:cubicBezTo>
                  <a:cubicBezTo>
                    <a:pt x="1423948" y="257045"/>
                    <a:pt x="1413379" y="261422"/>
                    <a:pt x="1402359" y="261422"/>
                  </a:cubicBezTo>
                  <a:lnTo>
                    <a:pt x="41551" y="261422"/>
                  </a:lnTo>
                  <a:cubicBezTo>
                    <a:pt x="30531" y="261422"/>
                    <a:pt x="19962" y="257045"/>
                    <a:pt x="12170" y="249252"/>
                  </a:cubicBezTo>
                  <a:cubicBezTo>
                    <a:pt x="4378" y="241460"/>
                    <a:pt x="0" y="230892"/>
                    <a:pt x="0" y="219872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E44354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443910" cy="30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REALIZAMOS 12.863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4279" y="7344755"/>
            <a:ext cx="4471790" cy="809625"/>
            <a:chOff x="0" y="0"/>
            <a:chExt cx="1443910" cy="2614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3910" cy="261422"/>
            </a:xfrm>
            <a:custGeom>
              <a:avLst/>
              <a:gdLst/>
              <a:ahLst/>
              <a:cxnLst/>
              <a:rect l="l" t="t" r="r" b="b"/>
              <a:pathLst>
                <a:path w="1443910" h="261422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219872"/>
                  </a:lnTo>
                  <a:cubicBezTo>
                    <a:pt x="1443910" y="230892"/>
                    <a:pt x="1439533" y="241460"/>
                    <a:pt x="1431740" y="249252"/>
                  </a:cubicBezTo>
                  <a:cubicBezTo>
                    <a:pt x="1423948" y="257045"/>
                    <a:pt x="1413379" y="261422"/>
                    <a:pt x="1402359" y="261422"/>
                  </a:cubicBezTo>
                  <a:lnTo>
                    <a:pt x="41551" y="261422"/>
                  </a:lnTo>
                  <a:cubicBezTo>
                    <a:pt x="30531" y="261422"/>
                    <a:pt x="19962" y="257045"/>
                    <a:pt x="12170" y="249252"/>
                  </a:cubicBezTo>
                  <a:cubicBezTo>
                    <a:pt x="4378" y="241460"/>
                    <a:pt x="0" y="230892"/>
                    <a:pt x="0" y="219872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50BBC9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443910" cy="30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PROCESAMOS 963.029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25403" y="4163875"/>
            <a:ext cx="4471790" cy="809625"/>
            <a:chOff x="0" y="0"/>
            <a:chExt cx="1443910" cy="2614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3910" cy="261422"/>
            </a:xfrm>
            <a:custGeom>
              <a:avLst/>
              <a:gdLst/>
              <a:ahLst/>
              <a:cxnLst/>
              <a:rect l="l" t="t" r="r" b="b"/>
              <a:pathLst>
                <a:path w="1443910" h="261422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219872"/>
                  </a:lnTo>
                  <a:cubicBezTo>
                    <a:pt x="1443910" y="230892"/>
                    <a:pt x="1439533" y="241460"/>
                    <a:pt x="1431740" y="249252"/>
                  </a:cubicBezTo>
                  <a:cubicBezTo>
                    <a:pt x="1423948" y="257045"/>
                    <a:pt x="1413379" y="261422"/>
                    <a:pt x="1402359" y="261422"/>
                  </a:cubicBezTo>
                  <a:lnTo>
                    <a:pt x="41551" y="261422"/>
                  </a:lnTo>
                  <a:cubicBezTo>
                    <a:pt x="30531" y="261422"/>
                    <a:pt x="19962" y="257045"/>
                    <a:pt x="12170" y="249252"/>
                  </a:cubicBezTo>
                  <a:cubicBezTo>
                    <a:pt x="4378" y="241460"/>
                    <a:pt x="0" y="230892"/>
                    <a:pt x="0" y="219872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3649B2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443910" cy="30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lang="en-US" sz="2599" b="1" dirty="0">
                  <a:solidFill>
                    <a:schemeClr val="bg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REALIZAMOS 9.095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29882" y="7344755"/>
            <a:ext cx="4471790" cy="809625"/>
            <a:chOff x="0" y="0"/>
            <a:chExt cx="1443910" cy="2614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3910" cy="261422"/>
            </a:xfrm>
            <a:custGeom>
              <a:avLst/>
              <a:gdLst/>
              <a:ahLst/>
              <a:cxnLst/>
              <a:rect l="l" t="t" r="r" b="b"/>
              <a:pathLst>
                <a:path w="1443910" h="261422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219872"/>
                  </a:lnTo>
                  <a:cubicBezTo>
                    <a:pt x="1443910" y="230892"/>
                    <a:pt x="1439533" y="241460"/>
                    <a:pt x="1431740" y="249252"/>
                  </a:cubicBezTo>
                  <a:cubicBezTo>
                    <a:pt x="1423948" y="257045"/>
                    <a:pt x="1413379" y="261422"/>
                    <a:pt x="1402359" y="261422"/>
                  </a:cubicBezTo>
                  <a:lnTo>
                    <a:pt x="41551" y="261422"/>
                  </a:lnTo>
                  <a:cubicBezTo>
                    <a:pt x="30531" y="261422"/>
                    <a:pt x="19962" y="257045"/>
                    <a:pt x="12170" y="249252"/>
                  </a:cubicBezTo>
                  <a:cubicBezTo>
                    <a:pt x="4378" y="241460"/>
                    <a:pt x="0" y="230892"/>
                    <a:pt x="0" y="219872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9769C4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443910" cy="309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DESPACHAMOS 34.964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6618213" y="3934005"/>
            <a:ext cx="1826425" cy="1269365"/>
          </a:xfrm>
          <a:custGeom>
            <a:avLst/>
            <a:gdLst/>
            <a:ahLst/>
            <a:cxnLst/>
            <a:rect l="l" t="t" r="r" b="b"/>
            <a:pathLst>
              <a:path w="1826425" h="1269365">
                <a:moveTo>
                  <a:pt x="0" y="0"/>
                </a:moveTo>
                <a:lnTo>
                  <a:pt x="1826425" y="0"/>
                </a:lnTo>
                <a:lnTo>
                  <a:pt x="1826425" y="1269365"/>
                </a:lnTo>
                <a:lnTo>
                  <a:pt x="0" y="1269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3086" y="4208291"/>
            <a:ext cx="1467287" cy="1530417"/>
          </a:xfrm>
          <a:custGeom>
            <a:avLst/>
            <a:gdLst/>
            <a:ahLst/>
            <a:cxnLst/>
            <a:rect l="l" t="t" r="r" b="b"/>
            <a:pathLst>
              <a:path w="1467287" h="1530417">
                <a:moveTo>
                  <a:pt x="0" y="0"/>
                </a:moveTo>
                <a:lnTo>
                  <a:pt x="1467287" y="0"/>
                </a:lnTo>
                <a:lnTo>
                  <a:pt x="1467287" y="1530417"/>
                </a:lnTo>
                <a:lnTo>
                  <a:pt x="0" y="153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75218" y="7862786"/>
            <a:ext cx="2028018" cy="1485523"/>
          </a:xfrm>
          <a:custGeom>
            <a:avLst/>
            <a:gdLst/>
            <a:ahLst/>
            <a:cxnLst/>
            <a:rect l="l" t="t" r="r" b="b"/>
            <a:pathLst>
              <a:path w="2028018" h="1485523">
                <a:moveTo>
                  <a:pt x="0" y="0"/>
                </a:moveTo>
                <a:lnTo>
                  <a:pt x="2028018" y="0"/>
                </a:lnTo>
                <a:lnTo>
                  <a:pt x="2028018" y="1485523"/>
                </a:lnTo>
                <a:lnTo>
                  <a:pt x="0" y="1485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272376" y="7344755"/>
            <a:ext cx="1602833" cy="1602833"/>
          </a:xfrm>
          <a:custGeom>
            <a:avLst/>
            <a:gdLst/>
            <a:ahLst/>
            <a:cxnLst/>
            <a:rect l="l" t="t" r="r" b="b"/>
            <a:pathLst>
              <a:path w="1602833" h="1602833">
                <a:moveTo>
                  <a:pt x="0" y="0"/>
                </a:moveTo>
                <a:lnTo>
                  <a:pt x="1602833" y="0"/>
                </a:lnTo>
                <a:lnTo>
                  <a:pt x="1602833" y="1602833"/>
                </a:lnTo>
                <a:lnTo>
                  <a:pt x="0" y="1602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5400000">
            <a:off x="16815029" y="4686541"/>
            <a:ext cx="573286" cy="460371"/>
            <a:chOff x="0" y="0"/>
            <a:chExt cx="812800" cy="6527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52710"/>
            </a:xfrm>
            <a:custGeom>
              <a:avLst/>
              <a:gdLst/>
              <a:ahLst/>
              <a:cxnLst/>
              <a:rect l="l" t="t" r="r" b="b"/>
              <a:pathLst>
                <a:path w="812800" h="652710">
                  <a:moveTo>
                    <a:pt x="812800" y="32635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49510"/>
                  </a:lnTo>
                  <a:lnTo>
                    <a:pt x="406400" y="449510"/>
                  </a:lnTo>
                  <a:lnTo>
                    <a:pt x="406400" y="652710"/>
                  </a:lnTo>
                  <a:lnTo>
                    <a:pt x="812800" y="326355"/>
                  </a:lnTo>
                  <a:close/>
                </a:path>
              </a:pathLst>
            </a:custGeom>
            <a:solidFill>
              <a:srgbClr val="E7323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36525"/>
              <a:ext cx="711200" cy="312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67675" y="5278300"/>
            <a:ext cx="466499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EXÁMENES DE IMAGENOLOGÍA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7675" y="8459180"/>
            <a:ext cx="4664997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EXÁMENES DE LABORATORIO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28799" y="5278300"/>
            <a:ext cx="4664997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PROCEDIMIENTOS DE ANATOMÍA PATOLÓGICA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33278" y="8459180"/>
            <a:ext cx="4664997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RECETAS MÉDICAS DE LAS CUALES UN 97.8% FUE DESPACHADA DE MANERA OPORTUNA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16911632" y="7806025"/>
            <a:ext cx="573286" cy="460371"/>
            <a:chOff x="0" y="0"/>
            <a:chExt cx="812800" cy="6527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52710"/>
            </a:xfrm>
            <a:custGeom>
              <a:avLst/>
              <a:gdLst/>
              <a:ahLst/>
              <a:cxnLst/>
              <a:rect l="l" t="t" r="r" b="b"/>
              <a:pathLst>
                <a:path w="812800" h="652710">
                  <a:moveTo>
                    <a:pt x="812800" y="32635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49510"/>
                  </a:lnTo>
                  <a:lnTo>
                    <a:pt x="406400" y="449510"/>
                  </a:lnTo>
                  <a:lnTo>
                    <a:pt x="406400" y="652710"/>
                  </a:lnTo>
                  <a:lnTo>
                    <a:pt x="812800" y="326355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136525"/>
              <a:ext cx="711200" cy="312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777636" y="7806025"/>
            <a:ext cx="573286" cy="460371"/>
            <a:chOff x="0" y="0"/>
            <a:chExt cx="812800" cy="6527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52710"/>
            </a:xfrm>
            <a:custGeom>
              <a:avLst/>
              <a:gdLst/>
              <a:ahLst/>
              <a:cxnLst/>
              <a:rect l="l" t="t" r="r" b="b"/>
              <a:pathLst>
                <a:path w="812800" h="652710">
                  <a:moveTo>
                    <a:pt x="812800" y="32635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49510"/>
                  </a:lnTo>
                  <a:lnTo>
                    <a:pt x="406400" y="449510"/>
                  </a:lnTo>
                  <a:lnTo>
                    <a:pt x="406400" y="652710"/>
                  </a:lnTo>
                  <a:lnTo>
                    <a:pt x="812800" y="326355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136525"/>
              <a:ext cx="711200" cy="312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777636" y="4628121"/>
            <a:ext cx="573286" cy="460371"/>
            <a:chOff x="0" y="0"/>
            <a:chExt cx="812800" cy="65271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652710"/>
            </a:xfrm>
            <a:custGeom>
              <a:avLst/>
              <a:gdLst/>
              <a:ahLst/>
              <a:cxnLst/>
              <a:rect l="l" t="t" r="r" b="b"/>
              <a:pathLst>
                <a:path w="812800" h="652710">
                  <a:moveTo>
                    <a:pt x="812800" y="32635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49510"/>
                  </a:lnTo>
                  <a:lnTo>
                    <a:pt x="406400" y="449510"/>
                  </a:lnTo>
                  <a:lnTo>
                    <a:pt x="406400" y="652710"/>
                  </a:lnTo>
                  <a:lnTo>
                    <a:pt x="812800" y="326355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136525"/>
              <a:ext cx="711200" cy="312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18790" y="4820207"/>
            <a:ext cx="570607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+4%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80169" y="8108071"/>
            <a:ext cx="647849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+13%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7372264" y="8108071"/>
            <a:ext cx="56703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+8%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7460682" y="4820207"/>
            <a:ext cx="50259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706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-6%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4242" y="2876189"/>
            <a:ext cx="2055374" cy="205537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6578" y="2876189"/>
            <a:ext cx="2055374" cy="20553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14242" y="5355437"/>
            <a:ext cx="2055374" cy="205537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6578" y="5355437"/>
            <a:ext cx="2055374" cy="20553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27397" y="2876189"/>
            <a:ext cx="2055374" cy="205537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98217" y="2876189"/>
            <a:ext cx="2055374" cy="205537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27397" y="5355437"/>
            <a:ext cx="2055374" cy="205537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98217" y="5355437"/>
            <a:ext cx="2055374" cy="205537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8C7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6350490" y="-132394"/>
            <a:ext cx="5587021" cy="264788"/>
          </a:xfrm>
          <a:custGeom>
            <a:avLst/>
            <a:gdLst/>
            <a:ahLst/>
            <a:cxnLst/>
            <a:rect l="l" t="t" r="r" b="b"/>
            <a:pathLst>
              <a:path w="5587021" h="264788">
                <a:moveTo>
                  <a:pt x="0" y="0"/>
                </a:moveTo>
                <a:lnTo>
                  <a:pt x="5587020" y="0"/>
                </a:lnTo>
                <a:lnTo>
                  <a:pt x="5587020" y="264788"/>
                </a:lnTo>
                <a:lnTo>
                  <a:pt x="0" y="264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89156" y="357166"/>
            <a:ext cx="3022796" cy="900350"/>
          </a:xfrm>
          <a:custGeom>
            <a:avLst/>
            <a:gdLst/>
            <a:ahLst/>
            <a:cxnLst/>
            <a:rect l="l" t="t" r="r" b="b"/>
            <a:pathLst>
              <a:path w="3022796" h="900350">
                <a:moveTo>
                  <a:pt x="0" y="0"/>
                </a:moveTo>
                <a:lnTo>
                  <a:pt x="3022796" y="0"/>
                </a:lnTo>
                <a:lnTo>
                  <a:pt x="3022796" y="900350"/>
                </a:lnTo>
                <a:lnTo>
                  <a:pt x="0" y="90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674146" y="1540634"/>
            <a:ext cx="7351334" cy="2885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8"/>
              </a:lnSpc>
            </a:pPr>
            <a:r>
              <a:rPr lang="en-US" sz="2756" b="1">
                <a:solidFill>
                  <a:srgbClr val="3547C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Equipo Directivo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Daniela Siegmund Sanhueza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Lorna Urquieta Jara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Maria Paz Cubillos González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María Graciela Araya Figueroa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Carlos Olivares Bustamante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674146" y="4850187"/>
            <a:ext cx="7159845" cy="240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8"/>
              </a:lnSpc>
            </a:pPr>
            <a:r>
              <a:rPr lang="en-US" sz="2756" b="1">
                <a:solidFill>
                  <a:srgbClr val="3547C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Equipo Técnico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Carla Urbani Castillo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Francisca Rubillanca Arenas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Carolina Bobadilla Valdebenito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Alex Tapia Mena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74146" y="7676636"/>
            <a:ext cx="5612190" cy="143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8"/>
              </a:lnSpc>
            </a:pPr>
            <a:r>
              <a:rPr lang="en-US" sz="2756" b="1">
                <a:solidFill>
                  <a:srgbClr val="3547C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Equipo Participativo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Consejo Local de Salud</a:t>
            </a:r>
          </a:p>
          <a:p>
            <a:pPr marL="595078" lvl="1" indent="-297539" algn="l">
              <a:lnSpc>
                <a:spcPts val="3858"/>
              </a:lnSpc>
              <a:buFont typeface="Arial"/>
              <a:buChar char="•"/>
            </a:pPr>
            <a:r>
              <a:rPr lang="en-US" sz="2756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Representates gremiales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3361544" y="8635882"/>
            <a:ext cx="1671388" cy="1149079"/>
          </a:xfrm>
          <a:custGeom>
            <a:avLst/>
            <a:gdLst/>
            <a:ahLst/>
            <a:cxnLst/>
            <a:rect l="l" t="t" r="r" b="b"/>
            <a:pathLst>
              <a:path w="1671388" h="1149079">
                <a:moveTo>
                  <a:pt x="0" y="0"/>
                </a:moveTo>
                <a:lnTo>
                  <a:pt x="1671388" y="0"/>
                </a:lnTo>
                <a:lnTo>
                  <a:pt x="1671388" y="1149079"/>
                </a:lnTo>
                <a:lnTo>
                  <a:pt x="0" y="114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55882" y="-1980838"/>
            <a:ext cx="20572513" cy="13697865"/>
          </a:xfrm>
          <a:custGeom>
            <a:avLst/>
            <a:gdLst/>
            <a:ahLst/>
            <a:cxnLst/>
            <a:rect l="l" t="t" r="r" b="b"/>
            <a:pathLst>
              <a:path w="20572513" h="13697865">
                <a:moveTo>
                  <a:pt x="0" y="0"/>
                </a:moveTo>
                <a:lnTo>
                  <a:pt x="20572514" y="0"/>
                </a:lnTo>
                <a:lnTo>
                  <a:pt x="20572514" y="13697865"/>
                </a:lnTo>
                <a:lnTo>
                  <a:pt x="0" y="13697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752600" y="-1104900"/>
            <a:ext cx="21031200" cy="113919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547C7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0375" y="8065260"/>
            <a:ext cx="8652186" cy="2072004"/>
            <a:chOff x="0" y="0"/>
            <a:chExt cx="2278765" cy="5457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8765" cy="545713"/>
            </a:xfrm>
            <a:custGeom>
              <a:avLst/>
              <a:gdLst/>
              <a:ahLst/>
              <a:cxnLst/>
              <a:rect l="l" t="t" r="r" b="b"/>
              <a:pathLst>
                <a:path w="2278765" h="545713">
                  <a:moveTo>
                    <a:pt x="0" y="0"/>
                  </a:moveTo>
                  <a:lnTo>
                    <a:pt x="2278765" y="0"/>
                  </a:lnTo>
                  <a:lnTo>
                    <a:pt x="2278765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2278765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FINANCIERA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00268" y="8151936"/>
            <a:ext cx="5529382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340" y="23027"/>
            <a:ext cx="1842933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770" y="402463"/>
            <a:ext cx="842715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EJECUCIÓN PRESUPUESTARIA 2024</a:t>
            </a:r>
          </a:p>
        </p:txBody>
      </p:sp>
      <p:sp>
        <p:nvSpPr>
          <p:cNvPr id="4" name="AutoShape 4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7020948" y="4229161"/>
            <a:ext cx="4087273" cy="4246517"/>
          </a:xfrm>
          <a:custGeom>
            <a:avLst/>
            <a:gdLst/>
            <a:ahLst/>
            <a:cxnLst/>
            <a:rect l="l" t="t" r="r" b="b"/>
            <a:pathLst>
              <a:path w="4087273" h="4246517">
                <a:moveTo>
                  <a:pt x="0" y="0"/>
                </a:moveTo>
                <a:lnTo>
                  <a:pt x="4087273" y="0"/>
                </a:lnTo>
                <a:lnTo>
                  <a:pt x="4087273" y="4246518"/>
                </a:lnTo>
                <a:lnTo>
                  <a:pt x="0" y="4246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507251" y="3068881"/>
            <a:ext cx="3114667" cy="721286"/>
            <a:chOff x="0" y="0"/>
            <a:chExt cx="1128878" cy="2614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878" cy="261422"/>
            </a:xfrm>
            <a:custGeom>
              <a:avLst/>
              <a:gdLst/>
              <a:ahLst/>
              <a:cxnLst/>
              <a:rect l="l" t="t" r="r" b="b"/>
              <a:pathLst>
                <a:path w="1128878" h="261422">
                  <a:moveTo>
                    <a:pt x="59655" y="0"/>
                  </a:moveTo>
                  <a:lnTo>
                    <a:pt x="1069223" y="0"/>
                  </a:lnTo>
                  <a:cubicBezTo>
                    <a:pt x="1102169" y="0"/>
                    <a:pt x="1128878" y="26709"/>
                    <a:pt x="1128878" y="59655"/>
                  </a:cubicBezTo>
                  <a:lnTo>
                    <a:pt x="1128878" y="201767"/>
                  </a:lnTo>
                  <a:cubicBezTo>
                    <a:pt x="1128878" y="234714"/>
                    <a:pt x="1102169" y="261422"/>
                    <a:pt x="1069223" y="261422"/>
                  </a:cubicBezTo>
                  <a:lnTo>
                    <a:pt x="59655" y="261422"/>
                  </a:lnTo>
                  <a:cubicBezTo>
                    <a:pt x="26709" y="261422"/>
                    <a:pt x="0" y="234714"/>
                    <a:pt x="0" y="201767"/>
                  </a:cubicBezTo>
                  <a:lnTo>
                    <a:pt x="0" y="59655"/>
                  </a:lnTo>
                  <a:cubicBezTo>
                    <a:pt x="0" y="26709"/>
                    <a:pt x="26709" y="0"/>
                    <a:pt x="59655" y="0"/>
                  </a:cubicBezTo>
                  <a:close/>
                </a:path>
              </a:pathLst>
            </a:custGeom>
            <a:solidFill>
              <a:srgbClr val="3648C7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128878" cy="32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M$34.679.077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67332" y="8452134"/>
            <a:ext cx="3114667" cy="905248"/>
            <a:chOff x="0" y="-66675"/>
            <a:chExt cx="1128878" cy="3280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878" cy="261422"/>
            </a:xfrm>
            <a:custGeom>
              <a:avLst/>
              <a:gdLst/>
              <a:ahLst/>
              <a:cxnLst/>
              <a:rect l="l" t="t" r="r" b="b"/>
              <a:pathLst>
                <a:path w="1128878" h="261422">
                  <a:moveTo>
                    <a:pt x="59655" y="0"/>
                  </a:moveTo>
                  <a:lnTo>
                    <a:pt x="1069223" y="0"/>
                  </a:lnTo>
                  <a:cubicBezTo>
                    <a:pt x="1102169" y="0"/>
                    <a:pt x="1128878" y="26709"/>
                    <a:pt x="1128878" y="59655"/>
                  </a:cubicBezTo>
                  <a:lnTo>
                    <a:pt x="1128878" y="201767"/>
                  </a:lnTo>
                  <a:cubicBezTo>
                    <a:pt x="1128878" y="234714"/>
                    <a:pt x="1102169" y="261422"/>
                    <a:pt x="1069223" y="261422"/>
                  </a:cubicBezTo>
                  <a:lnTo>
                    <a:pt x="59655" y="261422"/>
                  </a:lnTo>
                  <a:cubicBezTo>
                    <a:pt x="26709" y="261422"/>
                    <a:pt x="0" y="234714"/>
                    <a:pt x="0" y="201767"/>
                  </a:cubicBezTo>
                  <a:lnTo>
                    <a:pt x="0" y="59655"/>
                  </a:lnTo>
                  <a:cubicBezTo>
                    <a:pt x="0" y="26709"/>
                    <a:pt x="26709" y="0"/>
                    <a:pt x="59655" y="0"/>
                  </a:cubicBezTo>
                  <a:close/>
                </a:path>
              </a:pathLst>
            </a:custGeom>
            <a:solidFill>
              <a:srgbClr val="50BBC9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128878" cy="32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M$52.206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408770" y="3971656"/>
            <a:ext cx="5224247" cy="2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9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 EJECUTADO TOTAL DURANTE EL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68120" y="9500973"/>
            <a:ext cx="4634541" cy="513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9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 ASOCIADO A INVERSIONES S.29 LOGRANDO UN 100% DE EJECUCIÓN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719080" y="5463889"/>
            <a:ext cx="3983867" cy="721286"/>
            <a:chOff x="0" y="0"/>
            <a:chExt cx="1443910" cy="2614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3910" cy="261422"/>
            </a:xfrm>
            <a:custGeom>
              <a:avLst/>
              <a:gdLst/>
              <a:ahLst/>
              <a:cxnLst/>
              <a:rect l="l" t="t" r="r" b="b"/>
              <a:pathLst>
                <a:path w="1443910" h="261422">
                  <a:moveTo>
                    <a:pt x="46640" y="0"/>
                  </a:moveTo>
                  <a:lnTo>
                    <a:pt x="1397271" y="0"/>
                  </a:lnTo>
                  <a:cubicBezTo>
                    <a:pt x="1409640" y="0"/>
                    <a:pt x="1421503" y="4914"/>
                    <a:pt x="1430250" y="13660"/>
                  </a:cubicBezTo>
                  <a:cubicBezTo>
                    <a:pt x="1438996" y="22407"/>
                    <a:pt x="1443910" y="34270"/>
                    <a:pt x="1443910" y="46640"/>
                  </a:cubicBezTo>
                  <a:lnTo>
                    <a:pt x="1443910" y="214783"/>
                  </a:lnTo>
                  <a:cubicBezTo>
                    <a:pt x="1443910" y="240541"/>
                    <a:pt x="1423029" y="261422"/>
                    <a:pt x="1397271" y="261422"/>
                  </a:cubicBezTo>
                  <a:lnTo>
                    <a:pt x="46640" y="261422"/>
                  </a:lnTo>
                  <a:cubicBezTo>
                    <a:pt x="34270" y="261422"/>
                    <a:pt x="22407" y="256509"/>
                    <a:pt x="13660" y="247762"/>
                  </a:cubicBezTo>
                  <a:cubicBezTo>
                    <a:pt x="4914" y="239015"/>
                    <a:pt x="0" y="227152"/>
                    <a:pt x="0" y="214783"/>
                  </a:cubicBezTo>
                  <a:lnTo>
                    <a:pt x="0" y="46640"/>
                  </a:lnTo>
                  <a:cubicBezTo>
                    <a:pt x="0" y="20881"/>
                    <a:pt x="20881" y="0"/>
                    <a:pt x="46640" y="0"/>
                  </a:cubicBezTo>
                  <a:close/>
                </a:path>
              </a:pathLst>
            </a:custGeom>
            <a:solidFill>
              <a:srgbClr val="FF43A5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443910" cy="32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M$22.087.172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24903" y="5463889"/>
            <a:ext cx="3983867" cy="721286"/>
            <a:chOff x="0" y="0"/>
            <a:chExt cx="1443910" cy="2614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3910" cy="261422"/>
            </a:xfrm>
            <a:custGeom>
              <a:avLst/>
              <a:gdLst/>
              <a:ahLst/>
              <a:cxnLst/>
              <a:rect l="l" t="t" r="r" b="b"/>
              <a:pathLst>
                <a:path w="1443910" h="261422">
                  <a:moveTo>
                    <a:pt x="46640" y="0"/>
                  </a:moveTo>
                  <a:lnTo>
                    <a:pt x="1397271" y="0"/>
                  </a:lnTo>
                  <a:cubicBezTo>
                    <a:pt x="1409640" y="0"/>
                    <a:pt x="1421503" y="4914"/>
                    <a:pt x="1430250" y="13660"/>
                  </a:cubicBezTo>
                  <a:cubicBezTo>
                    <a:pt x="1438996" y="22407"/>
                    <a:pt x="1443910" y="34270"/>
                    <a:pt x="1443910" y="46640"/>
                  </a:cubicBezTo>
                  <a:lnTo>
                    <a:pt x="1443910" y="214783"/>
                  </a:lnTo>
                  <a:cubicBezTo>
                    <a:pt x="1443910" y="240541"/>
                    <a:pt x="1423029" y="261422"/>
                    <a:pt x="1397271" y="261422"/>
                  </a:cubicBezTo>
                  <a:lnTo>
                    <a:pt x="46640" y="261422"/>
                  </a:lnTo>
                  <a:cubicBezTo>
                    <a:pt x="34270" y="261422"/>
                    <a:pt x="22407" y="256509"/>
                    <a:pt x="13660" y="247762"/>
                  </a:cubicBezTo>
                  <a:cubicBezTo>
                    <a:pt x="4914" y="239015"/>
                    <a:pt x="0" y="227152"/>
                    <a:pt x="0" y="214783"/>
                  </a:cubicBezTo>
                  <a:lnTo>
                    <a:pt x="0" y="46640"/>
                  </a:lnTo>
                  <a:cubicBezTo>
                    <a:pt x="0" y="20881"/>
                    <a:pt x="20881" y="0"/>
                    <a:pt x="46640" y="0"/>
                  </a:cubicBezTo>
                  <a:close/>
                </a:path>
              </a:pathLst>
            </a:custGeom>
            <a:solidFill>
              <a:srgbClr val="E44354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443910" cy="32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M$11.706.487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633017" y="6491275"/>
            <a:ext cx="4155993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 ASOCIADO A RECURSO HUMANO S.21, LOGRANDO UN 100% DE EJECUCIÓN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38840" y="6491275"/>
            <a:ext cx="4155993" cy="762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 ASOCIADO A COMPRA DE BIENES DE SERVICIO Y CONSUMO S.22, </a:t>
            </a:r>
          </a:p>
          <a:p>
            <a:pPr marL="0" lvl="0" indent="0" algn="ctr">
              <a:lnSpc>
                <a:spcPts val="199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LOGRANDO UN 99% DE EJECUCIÓN</a:t>
            </a:r>
            <a:endParaRPr lang="en-US" sz="14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30524" y="5573395"/>
            <a:ext cx="2066802" cy="156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5"/>
              </a:lnSpc>
            </a:pPr>
            <a:r>
              <a:rPr lang="en-US" sz="46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99%</a:t>
            </a:r>
          </a:p>
          <a:p>
            <a:pPr algn="ctr">
              <a:lnSpc>
                <a:spcPts val="2993"/>
              </a:lnSpc>
            </a:pPr>
            <a:r>
              <a:rPr lang="en-US" sz="213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Ejecución</a:t>
            </a:r>
          </a:p>
          <a:p>
            <a:pPr algn="ctr">
              <a:lnSpc>
                <a:spcPts val="2993"/>
              </a:lnSpc>
            </a:pPr>
            <a:r>
              <a:rPr lang="en-US" sz="213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presupuestaria</a:t>
            </a:r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A86008E9-26EB-4E2C-B6E2-F23752139C71}"/>
              </a:ext>
            </a:extLst>
          </p:cNvPr>
          <p:cNvGrpSpPr/>
          <p:nvPr/>
        </p:nvGrpSpPr>
        <p:grpSpPr>
          <a:xfrm>
            <a:off x="9836707" y="8475678"/>
            <a:ext cx="3114667" cy="905248"/>
            <a:chOff x="1303070" y="-99867"/>
            <a:chExt cx="1128878" cy="328097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AB5A1D2-3EBA-4C14-B25D-35E8A911AB3A}"/>
                </a:ext>
              </a:extLst>
            </p:cNvPr>
            <p:cNvSpPr/>
            <p:nvPr/>
          </p:nvSpPr>
          <p:spPr>
            <a:xfrm>
              <a:off x="1303070" y="-33192"/>
              <a:ext cx="1128878" cy="261422"/>
            </a:xfrm>
            <a:custGeom>
              <a:avLst/>
              <a:gdLst/>
              <a:ahLst/>
              <a:cxnLst/>
              <a:rect l="l" t="t" r="r" b="b"/>
              <a:pathLst>
                <a:path w="1128878" h="261422">
                  <a:moveTo>
                    <a:pt x="59655" y="0"/>
                  </a:moveTo>
                  <a:lnTo>
                    <a:pt x="1069223" y="0"/>
                  </a:lnTo>
                  <a:cubicBezTo>
                    <a:pt x="1102169" y="0"/>
                    <a:pt x="1128878" y="26709"/>
                    <a:pt x="1128878" y="59655"/>
                  </a:cubicBezTo>
                  <a:lnTo>
                    <a:pt x="1128878" y="201767"/>
                  </a:lnTo>
                  <a:cubicBezTo>
                    <a:pt x="1128878" y="234714"/>
                    <a:pt x="1102169" y="261422"/>
                    <a:pt x="1069223" y="261422"/>
                  </a:cubicBezTo>
                  <a:lnTo>
                    <a:pt x="59655" y="261422"/>
                  </a:lnTo>
                  <a:cubicBezTo>
                    <a:pt x="26709" y="261422"/>
                    <a:pt x="0" y="234714"/>
                    <a:pt x="0" y="201767"/>
                  </a:cubicBezTo>
                  <a:lnTo>
                    <a:pt x="0" y="59655"/>
                  </a:lnTo>
                  <a:cubicBezTo>
                    <a:pt x="0" y="26709"/>
                    <a:pt x="26709" y="0"/>
                    <a:pt x="59655" y="0"/>
                  </a:cubicBezTo>
                  <a:close/>
                </a:path>
              </a:pathLst>
            </a:custGeom>
            <a:solidFill>
              <a:srgbClr val="50BBC9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6B18AC77-5711-4410-9F85-3BD4FCE2EA5E}"/>
                </a:ext>
              </a:extLst>
            </p:cNvPr>
            <p:cNvSpPr txBox="1"/>
            <p:nvPr/>
          </p:nvSpPr>
          <p:spPr>
            <a:xfrm>
              <a:off x="1303070" y="-99867"/>
              <a:ext cx="1128878" cy="32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chemeClr val="bg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M$833.212</a:t>
              </a:r>
            </a:p>
          </p:txBody>
        </p:sp>
      </p:grpSp>
      <p:sp>
        <p:nvSpPr>
          <p:cNvPr id="29" name="TextBox 13">
            <a:extLst>
              <a:ext uri="{FF2B5EF4-FFF2-40B4-BE49-F238E27FC236}">
                <a16:creationId xmlns:a16="http://schemas.microsoft.com/office/drawing/2014/main" id="{A8A73679-7C82-4B2D-8419-4A8109DCDA95}"/>
              </a:ext>
            </a:extLst>
          </p:cNvPr>
          <p:cNvSpPr txBox="1"/>
          <p:nvPr/>
        </p:nvSpPr>
        <p:spPr>
          <a:xfrm>
            <a:off x="9763887" y="9504555"/>
            <a:ext cx="6466713" cy="513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9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GASTO ASOCIADO A INCENTIVO AL RETIRO S.23, INTEGRO AL FISCO S.25 OTROS GASTOS CORRIENTES S.26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01" b="-94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4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853" y="2499841"/>
            <a:ext cx="17536293" cy="6874838"/>
          </a:xfrm>
          <a:custGeom>
            <a:avLst/>
            <a:gdLst/>
            <a:ahLst/>
            <a:cxnLst/>
            <a:rect l="l" t="t" r="r" b="b"/>
            <a:pathLst>
              <a:path w="17484454" h="6775226">
                <a:moveTo>
                  <a:pt x="0" y="0"/>
                </a:moveTo>
                <a:lnTo>
                  <a:pt x="17484454" y="0"/>
                </a:lnTo>
                <a:lnTo>
                  <a:pt x="17484454" y="6775226"/>
                </a:lnTo>
                <a:lnTo>
                  <a:pt x="0" y="6775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654374" y="3453544"/>
            <a:ext cx="3704624" cy="2521741"/>
            <a:chOff x="-1" y="47625"/>
            <a:chExt cx="4939498" cy="336232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7625"/>
              <a:ext cx="4939497" cy="556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Equipos Médicos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" y="647685"/>
              <a:ext cx="4939497" cy="276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3"/>
                </a:lnSpc>
              </a:pPr>
              <a:r>
                <a:rPr lang="en-US" sz="2426" dirty="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EVNI</a:t>
              </a:r>
            </a:p>
            <a:p>
              <a:pPr algn="l">
                <a:lnSpc>
                  <a:spcPts val="3323"/>
                </a:lnSpc>
              </a:pPr>
              <a:r>
                <a:rPr lang="en-US" sz="2426" dirty="0" err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Sillas</a:t>
              </a:r>
              <a:r>
                <a:rPr lang="en-US" sz="2426" dirty="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de </a:t>
              </a:r>
              <a:r>
                <a:rPr lang="en-US" sz="2426" dirty="0" err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ruedas</a:t>
              </a: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323"/>
                </a:lnSpc>
              </a:pPr>
              <a:r>
                <a:rPr lang="en-US" sz="2426" dirty="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Transductor </a:t>
              </a:r>
              <a:r>
                <a:rPr lang="en-US" sz="2426" dirty="0" err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Ultrasonido</a:t>
              </a: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323"/>
                </a:lnSpc>
              </a:pP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l">
                <a:lnSpc>
                  <a:spcPts val="3323"/>
                </a:lnSpc>
              </a:pPr>
              <a:r>
                <a:rPr lang="en-US" sz="2426" b="1" dirty="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       $39.686.500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207523" y="3659019"/>
            <a:ext cx="3704623" cy="2370557"/>
            <a:chOff x="0" y="0"/>
            <a:chExt cx="4939497" cy="316074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47625"/>
              <a:ext cx="4939497" cy="556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Equipos Menores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7281"/>
              <a:ext cx="4939497" cy="220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3"/>
                </a:lnSpc>
              </a:pPr>
              <a:r>
                <a:rPr lang="en-US" sz="2426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AC Tanatorio</a:t>
              </a:r>
            </a:p>
            <a:p>
              <a:pPr algn="l">
                <a:lnSpc>
                  <a:spcPts val="3323"/>
                </a:lnSpc>
              </a:pPr>
              <a:r>
                <a:rPr lang="en-US" sz="2426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Transpaleta</a:t>
              </a:r>
            </a:p>
            <a:p>
              <a:pPr algn="l">
                <a:lnSpc>
                  <a:spcPts val="3323"/>
                </a:lnSpc>
              </a:pPr>
              <a:endParaRPr lang="en-US" sz="24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l">
                <a:lnSpc>
                  <a:spcPts val="3323"/>
                </a:lnSpc>
              </a:pPr>
              <a:r>
                <a:rPr lang="en-US" sz="2426" b="1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         $1.248.210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9138" y="3294688"/>
            <a:ext cx="3704624" cy="2562338"/>
            <a:chOff x="-1" y="47625"/>
            <a:chExt cx="4939498" cy="341645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47625"/>
              <a:ext cx="4939497" cy="1090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Instrumental Quirúrgico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1" y="1223633"/>
              <a:ext cx="4939497" cy="2240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3"/>
                </a:lnSpc>
              </a:pPr>
              <a:r>
                <a:rPr lang="en-US" sz="2426" dirty="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Pinza </a:t>
              </a:r>
              <a:r>
                <a:rPr lang="en-US" sz="2426" dirty="0" err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Colangiografía</a:t>
              </a: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323"/>
                </a:lnSpc>
              </a:pPr>
              <a:r>
                <a:rPr lang="en-US" sz="2426" dirty="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Pinza </a:t>
              </a:r>
              <a:r>
                <a:rPr lang="en-US" sz="2426" dirty="0" err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Laparoscópica</a:t>
              </a: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323"/>
                </a:lnSpc>
              </a:pP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l">
                <a:lnSpc>
                  <a:spcPts val="3323"/>
                </a:lnSpc>
              </a:pPr>
              <a:r>
                <a:rPr lang="en-US" sz="2426" b="1" dirty="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    $2.419.354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917731" y="682816"/>
            <a:ext cx="9484339" cy="70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2"/>
              </a:lnSpc>
            </a:pPr>
            <a:r>
              <a:rPr lang="en-US" sz="4699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INVERSIONES 2024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361B8CB-F84A-4A57-BF8F-33C9502F4694}"/>
              </a:ext>
            </a:extLst>
          </p:cNvPr>
          <p:cNvSpPr/>
          <p:nvPr/>
        </p:nvSpPr>
        <p:spPr>
          <a:xfrm>
            <a:off x="14333269" y="6333224"/>
            <a:ext cx="4077748" cy="38765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F780613E-5286-4B62-B9C5-B55844174256}"/>
              </a:ext>
            </a:extLst>
          </p:cNvPr>
          <p:cNvGrpSpPr/>
          <p:nvPr/>
        </p:nvGrpSpPr>
        <p:grpSpPr>
          <a:xfrm>
            <a:off x="10744200" y="7094966"/>
            <a:ext cx="4936299" cy="1823916"/>
            <a:chOff x="-1" y="-41896"/>
            <a:chExt cx="5979484" cy="2377457"/>
          </a:xfrm>
        </p:grpSpPr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B4698DB3-2296-41AB-8FA4-885977A4A015}"/>
                </a:ext>
              </a:extLst>
            </p:cNvPr>
            <p:cNvSpPr txBox="1"/>
            <p:nvPr/>
          </p:nvSpPr>
          <p:spPr>
            <a:xfrm>
              <a:off x="679602" y="-41896"/>
              <a:ext cx="5299881" cy="1658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 dirty="0" err="1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Reparación</a:t>
              </a:r>
              <a:r>
                <a:rPr lang="en-US" sz="3001" b="1" dirty="0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 </a:t>
              </a:r>
            </a:p>
            <a:p>
              <a:pPr marL="0" lvl="0" indent="0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 dirty="0" err="1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pasarela</a:t>
              </a:r>
              <a:r>
                <a:rPr lang="en-US" sz="3001" b="1" dirty="0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 </a:t>
              </a:r>
            </a:p>
            <a:p>
              <a:pPr marL="0" lvl="0" indent="0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 dirty="0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3er </a:t>
              </a:r>
              <a:r>
                <a:rPr lang="en-US" sz="3001" b="1" dirty="0" err="1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piso</a:t>
              </a:r>
              <a:endParaRPr lang="en-US" sz="3001" b="1" dirty="0">
                <a:solidFill>
                  <a:srgbClr val="000000"/>
                </a:solidFill>
                <a:latin typeface="Nunito Ultra-Bold"/>
                <a:ea typeface="Nunito Ultra-Bold"/>
                <a:cs typeface="Nunito Ultra-Bold"/>
                <a:sym typeface="Nunito Ultra-Bold"/>
              </a:endParaRP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386CFD12-3B88-4894-836D-AC791609532D}"/>
                </a:ext>
              </a:extLst>
            </p:cNvPr>
            <p:cNvSpPr txBox="1"/>
            <p:nvPr/>
          </p:nvSpPr>
          <p:spPr>
            <a:xfrm>
              <a:off x="-1" y="1223633"/>
              <a:ext cx="4939497" cy="1111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3"/>
                </a:lnSpc>
              </a:pP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l">
                <a:lnSpc>
                  <a:spcPts val="3323"/>
                </a:lnSpc>
              </a:pPr>
              <a:r>
                <a:rPr lang="en-US" sz="2426" b="1" dirty="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    $61.079.000</a:t>
              </a:r>
            </a:p>
          </p:txBody>
        </p:sp>
      </p:grpSp>
      <p:grpSp>
        <p:nvGrpSpPr>
          <p:cNvPr id="31" name="Group 13">
            <a:extLst>
              <a:ext uri="{FF2B5EF4-FFF2-40B4-BE49-F238E27FC236}">
                <a16:creationId xmlns:a16="http://schemas.microsoft.com/office/drawing/2014/main" id="{AD89CF5B-38D5-4641-8808-FDE3C41FA1D8}"/>
              </a:ext>
            </a:extLst>
          </p:cNvPr>
          <p:cNvGrpSpPr/>
          <p:nvPr/>
        </p:nvGrpSpPr>
        <p:grpSpPr>
          <a:xfrm>
            <a:off x="2754270" y="6953597"/>
            <a:ext cx="5304823" cy="1425405"/>
            <a:chOff x="-8416117" y="-816115"/>
            <a:chExt cx="7073097" cy="1900539"/>
          </a:xfrm>
        </p:grpSpPr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32EF6093-D31A-4B40-A96B-FBEAD699961F}"/>
                </a:ext>
              </a:extLst>
            </p:cNvPr>
            <p:cNvSpPr txBox="1"/>
            <p:nvPr/>
          </p:nvSpPr>
          <p:spPr>
            <a:xfrm>
              <a:off x="-6282517" y="-816115"/>
              <a:ext cx="4939497" cy="111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 dirty="0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Sistema </a:t>
              </a:r>
            </a:p>
            <a:p>
              <a:pPr marL="0" lvl="0" indent="0">
                <a:lnSpc>
                  <a:spcPts val="3181"/>
                </a:lnSpc>
                <a:spcBef>
                  <a:spcPct val="0"/>
                </a:spcBef>
              </a:pPr>
              <a:r>
                <a:rPr lang="en-US" sz="3001" b="1" dirty="0" err="1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calefacción</a:t>
              </a:r>
              <a:r>
                <a:rPr lang="en-US" sz="3001" b="1" dirty="0">
                  <a:solidFill>
                    <a:srgbClr val="000000"/>
                  </a:solidFill>
                  <a:latin typeface="Nunito Ultra-Bold"/>
                  <a:ea typeface="Nunito Ultra-Bold"/>
                  <a:cs typeface="Nunito Ultra-Bold"/>
                  <a:sym typeface="Nunito Ultra-Bold"/>
                </a:rPr>
                <a:t> CDE</a:t>
              </a: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BC2363D3-B663-4F17-A4B3-13C832735B3A}"/>
                </a:ext>
              </a:extLst>
            </p:cNvPr>
            <p:cNvSpPr txBox="1"/>
            <p:nvPr/>
          </p:nvSpPr>
          <p:spPr>
            <a:xfrm>
              <a:off x="-8416117" y="-27504"/>
              <a:ext cx="4939497" cy="1111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23"/>
                </a:lnSpc>
              </a:pPr>
              <a:endPara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just">
                <a:lnSpc>
                  <a:spcPts val="3323"/>
                </a:lnSpc>
              </a:pPr>
              <a:r>
                <a:rPr lang="en-US" sz="2426" dirty="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                    </a:t>
              </a:r>
              <a:r>
                <a:rPr lang="en-US" sz="2426" b="1" dirty="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$36.633.607</a:t>
              </a:r>
            </a:p>
          </p:txBody>
        </p:sp>
      </p:grpSp>
      <p:sp>
        <p:nvSpPr>
          <p:cNvPr id="34" name="TextBox 23">
            <a:extLst>
              <a:ext uri="{FF2B5EF4-FFF2-40B4-BE49-F238E27FC236}">
                <a16:creationId xmlns:a16="http://schemas.microsoft.com/office/drawing/2014/main" id="{7DEADCAD-0424-4ACD-A58E-87C9AFE8D5E7}"/>
              </a:ext>
            </a:extLst>
          </p:cNvPr>
          <p:cNvSpPr txBox="1"/>
          <p:nvPr/>
        </p:nvSpPr>
        <p:spPr>
          <a:xfrm>
            <a:off x="15147393" y="7244919"/>
            <a:ext cx="3827203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181"/>
              </a:lnSpc>
              <a:spcBef>
                <a:spcPct val="0"/>
              </a:spcBef>
            </a:pPr>
            <a:r>
              <a:rPr lang="en-US" sz="3001" b="1" dirty="0" err="1">
                <a:solidFill>
                  <a:srgbClr val="00000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Mobiliario</a:t>
            </a:r>
            <a:endParaRPr lang="en-US" sz="3001" b="1" dirty="0">
              <a:solidFill>
                <a:srgbClr val="000000"/>
              </a:solidFill>
              <a:latin typeface="Nunito Ultra-Bold"/>
              <a:ea typeface="Nunito Ultra-Bold"/>
              <a:cs typeface="Nunito Ultra-Bold"/>
              <a:sym typeface="Nunito Ultra-Bold"/>
            </a:endParaRP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440D7FDE-7E78-4AAB-B85A-04A39DA26FC1}"/>
              </a:ext>
            </a:extLst>
          </p:cNvPr>
          <p:cNvSpPr txBox="1"/>
          <p:nvPr/>
        </p:nvSpPr>
        <p:spPr>
          <a:xfrm>
            <a:off x="15183016" y="7735233"/>
            <a:ext cx="3704624" cy="83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3"/>
              </a:lnSpc>
            </a:pPr>
            <a:r>
              <a:rPr lang="en-US" sz="2426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Sillas</a:t>
            </a:r>
            <a:r>
              <a: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426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Ergonómicas</a:t>
            </a:r>
            <a:endParaRPr lang="en-US" sz="2426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>
              <a:lnSpc>
                <a:spcPts val="3323"/>
              </a:lnSpc>
            </a:pPr>
            <a:r>
              <a:rPr lang="en-US" sz="2426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$1.673.568</a:t>
            </a: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7E45305A-55B8-4F3D-BC6C-03EAD3163BFB}"/>
              </a:ext>
            </a:extLst>
          </p:cNvPr>
          <p:cNvSpPr txBox="1"/>
          <p:nvPr/>
        </p:nvSpPr>
        <p:spPr>
          <a:xfrm>
            <a:off x="15211836" y="8595173"/>
            <a:ext cx="3704623" cy="125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3"/>
              </a:lnSpc>
            </a:pPr>
            <a:r>
              <a:rPr lang="en-US" sz="2426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Taburete</a:t>
            </a:r>
            <a:r>
              <a:rPr lang="en-US" sz="2426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426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Clínico</a:t>
            </a:r>
            <a:endParaRPr lang="en-US" sz="2426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ts val="3323"/>
              </a:lnSpc>
            </a:pPr>
            <a:r>
              <a:rPr lang="en-US" sz="2426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Viscooler</a:t>
            </a:r>
            <a:endParaRPr lang="en-US" sz="2426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>
              <a:lnSpc>
                <a:spcPts val="3323"/>
              </a:lnSpc>
            </a:pPr>
            <a:r>
              <a:rPr lang="en-US" sz="2426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$1.186.430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5819829" y="3974799"/>
            <a:ext cx="1671388" cy="1149079"/>
          </a:xfrm>
          <a:custGeom>
            <a:avLst/>
            <a:gdLst/>
            <a:ahLst/>
            <a:cxnLst/>
            <a:rect l="l" t="t" r="r" b="b"/>
            <a:pathLst>
              <a:path w="1671388" h="1149079">
                <a:moveTo>
                  <a:pt x="0" y="0"/>
                </a:moveTo>
                <a:lnTo>
                  <a:pt x="1671388" y="0"/>
                </a:lnTo>
                <a:lnTo>
                  <a:pt x="1671388" y="1149079"/>
                </a:lnTo>
                <a:lnTo>
                  <a:pt x="0" y="114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76760"/>
          </a:xfrm>
          <a:custGeom>
            <a:avLst/>
            <a:gdLst/>
            <a:ahLst/>
            <a:cxnLst/>
            <a:rect l="l" t="t" r="r" b="b"/>
            <a:pathLst>
              <a:path w="18288000" h="12176760">
                <a:moveTo>
                  <a:pt x="0" y="0"/>
                </a:moveTo>
                <a:lnTo>
                  <a:pt x="18288000" y="0"/>
                </a:lnTo>
                <a:lnTo>
                  <a:pt x="18288000" y="12176760"/>
                </a:lnTo>
                <a:lnTo>
                  <a:pt x="0" y="121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547C7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07869" y="8065260"/>
            <a:ext cx="4430306" cy="2072004"/>
            <a:chOff x="0" y="0"/>
            <a:chExt cx="1166830" cy="5457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6830" cy="545713"/>
            </a:xfrm>
            <a:custGeom>
              <a:avLst/>
              <a:gdLst/>
              <a:ahLst/>
              <a:cxnLst/>
              <a:rect l="l" t="t" r="r" b="b"/>
              <a:pathLst>
                <a:path w="1166830" h="545713">
                  <a:moveTo>
                    <a:pt x="0" y="0"/>
                  </a:moveTo>
                  <a:lnTo>
                    <a:pt x="1166830" y="0"/>
                  </a:lnTo>
                  <a:lnTo>
                    <a:pt x="1166830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166830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RRHH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00268" y="8151936"/>
            <a:ext cx="5529382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5139" y="3046606"/>
            <a:ext cx="3018279" cy="301827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236 PROFESIONALES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79666" y="2516627"/>
            <a:ext cx="2599675" cy="2599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EBDE8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7 QUIMICO FARMACEUTICOS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05911" y="5619205"/>
            <a:ext cx="2942600" cy="29426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97 AUXILIARES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36571" y="5936753"/>
            <a:ext cx="3448036" cy="344803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264 TÉCNICOS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07107" y="5116302"/>
            <a:ext cx="2544469" cy="254446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8AA5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91 ADMINISTRATIVOS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367447" y="6910348"/>
            <a:ext cx="2823657" cy="282365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3167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105 MÉDICOS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877211" y="3046606"/>
            <a:ext cx="2114948" cy="211494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EFA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2 ODONTÓLOGOS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500904" y="4795400"/>
            <a:ext cx="2114948" cy="211494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7 BIOQUIMICOS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5222221" y="4280986"/>
            <a:ext cx="0" cy="356779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0" y="4470021"/>
            <a:ext cx="5184121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809 FUNCIONARIOS EN DOTACIÓN EFECTIVA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0325" y="863650"/>
            <a:ext cx="636495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AUSENTISMO</a:t>
            </a:r>
          </a:p>
        </p:txBody>
      </p:sp>
      <p:sp>
        <p:nvSpPr>
          <p:cNvPr id="4" name="AutoShape 4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332817" y="3226714"/>
            <a:ext cx="7408311" cy="6727407"/>
          </a:xfrm>
          <a:custGeom>
            <a:avLst/>
            <a:gdLst/>
            <a:ahLst/>
            <a:cxnLst/>
            <a:rect l="l" t="t" r="r" b="b"/>
            <a:pathLst>
              <a:path w="7408311" h="6727407">
                <a:moveTo>
                  <a:pt x="0" y="0"/>
                </a:moveTo>
                <a:lnTo>
                  <a:pt x="7408311" y="0"/>
                </a:lnTo>
                <a:lnTo>
                  <a:pt x="7408311" y="6727406"/>
                </a:lnTo>
                <a:lnTo>
                  <a:pt x="0" y="67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32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95415" y="3775413"/>
            <a:ext cx="398595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Terminamos el 2024 con </a:t>
            </a: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40.8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días de ausentismo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5522" y="3990011"/>
            <a:ext cx="1439034" cy="73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97"/>
              </a:lnSpc>
            </a:pPr>
            <a:r>
              <a:rPr lang="en-US" sz="4955" b="1">
                <a:solidFill>
                  <a:srgbClr val="F2F3F5"/>
                </a:solidFill>
                <a:latin typeface="Nunito Bold"/>
                <a:ea typeface="Nunito Bold"/>
                <a:cs typeface="Nunito Bold"/>
                <a:sym typeface="Nunito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34557" y="6223369"/>
            <a:ext cx="4706571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Disminución de 0.7 días comparado año 2023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5522" y="6237942"/>
            <a:ext cx="1439034" cy="73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97"/>
              </a:lnSpc>
            </a:pPr>
            <a:r>
              <a:rPr lang="en-US" sz="4955" b="1">
                <a:solidFill>
                  <a:srgbClr val="F2F3F5"/>
                </a:solidFill>
                <a:latin typeface="Nunito Bold"/>
                <a:ea typeface="Nunito Bold"/>
                <a:cs typeface="Nunito Bold"/>
                <a:sym typeface="Nunito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95415" y="8267212"/>
            <a:ext cx="3985954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 estableció un plan de abordaje de ausentismo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5522" y="8481810"/>
            <a:ext cx="1439034" cy="73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97"/>
              </a:lnSpc>
            </a:pPr>
            <a:r>
              <a:rPr lang="en-US" sz="4955" b="1">
                <a:solidFill>
                  <a:srgbClr val="F2F3F5"/>
                </a:solidFill>
                <a:latin typeface="Nunito Bold"/>
                <a:ea typeface="Nunito Bold"/>
                <a:cs typeface="Nunito Bold"/>
                <a:sym typeface="Nunito Bold"/>
              </a:rPr>
              <a:t>03</a:t>
            </a:r>
          </a:p>
        </p:txBody>
      </p:sp>
      <p:sp>
        <p:nvSpPr>
          <p:cNvPr id="12" name="Freeform 12"/>
          <p:cNvSpPr/>
          <p:nvPr/>
        </p:nvSpPr>
        <p:spPr>
          <a:xfrm>
            <a:off x="9386722" y="3226714"/>
            <a:ext cx="7408311" cy="6727407"/>
          </a:xfrm>
          <a:custGeom>
            <a:avLst/>
            <a:gdLst/>
            <a:ahLst/>
            <a:cxnLst/>
            <a:rect l="l" t="t" r="r" b="b"/>
            <a:pathLst>
              <a:path w="7408311" h="6727407">
                <a:moveTo>
                  <a:pt x="0" y="0"/>
                </a:moveTo>
                <a:lnTo>
                  <a:pt x="7408311" y="0"/>
                </a:lnTo>
                <a:lnTo>
                  <a:pt x="7408311" y="6727406"/>
                </a:lnTo>
                <a:lnTo>
                  <a:pt x="0" y="67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32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349320" y="3975438"/>
            <a:ext cx="4445713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69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actividades comprometidas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49427" y="3990011"/>
            <a:ext cx="1439034" cy="73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97"/>
              </a:lnSpc>
            </a:pPr>
            <a:r>
              <a:rPr lang="en-US" sz="4955" b="1">
                <a:solidFill>
                  <a:srgbClr val="F2F3F5"/>
                </a:solidFill>
                <a:latin typeface="Nunito Bold"/>
                <a:ea typeface="Nunito Bold"/>
                <a:cs typeface="Nunito Bold"/>
                <a:sym typeface="Nunito Bold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79200" y="6211322"/>
            <a:ext cx="3985954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65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actividades desarrolladas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9427" y="6237942"/>
            <a:ext cx="1439034" cy="73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97"/>
              </a:lnSpc>
            </a:pPr>
            <a:r>
              <a:rPr lang="en-US" sz="4955" b="1">
                <a:solidFill>
                  <a:srgbClr val="F2F3F5"/>
                </a:solidFill>
                <a:latin typeface="Nunito Bold"/>
                <a:ea typeface="Nunito Bold"/>
                <a:cs typeface="Nunito Bold"/>
                <a:sym typeface="Nunito Bold"/>
              </a:rPr>
              <a:t>06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49320" y="8667262"/>
            <a:ext cx="444571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8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94% </a:t>
            </a:r>
            <a:r>
              <a:rPr lang="en-US" sz="3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 cumplimiento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49427" y="8481810"/>
            <a:ext cx="1439034" cy="73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97"/>
              </a:lnSpc>
            </a:pPr>
            <a:r>
              <a:rPr lang="en-US" sz="4955" b="1">
                <a:solidFill>
                  <a:srgbClr val="F2F3F5"/>
                </a:solidFill>
                <a:latin typeface="Nunito Bold"/>
                <a:ea typeface="Nunito Bold"/>
                <a:cs typeface="Nunito Bold"/>
                <a:sym typeface="Nunito Bold"/>
              </a:rPr>
              <a:t>07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26460" y="1028700"/>
            <a:ext cx="5405000" cy="1609900"/>
          </a:xfrm>
          <a:custGeom>
            <a:avLst/>
            <a:gdLst/>
            <a:ahLst/>
            <a:cxnLst/>
            <a:rect l="l" t="t" r="r" b="b"/>
            <a:pathLst>
              <a:path w="5405000" h="1609900">
                <a:moveTo>
                  <a:pt x="0" y="0"/>
                </a:moveTo>
                <a:lnTo>
                  <a:pt x="5405000" y="0"/>
                </a:lnTo>
                <a:lnTo>
                  <a:pt x="5405000" y="1609900"/>
                </a:lnTo>
                <a:lnTo>
                  <a:pt x="0" y="1609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1671" y="810185"/>
            <a:ext cx="10498791" cy="8767482"/>
            <a:chOff x="0" y="0"/>
            <a:chExt cx="2765114" cy="23091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5114" cy="2309131"/>
            </a:xfrm>
            <a:custGeom>
              <a:avLst/>
              <a:gdLst/>
              <a:ahLst/>
              <a:cxnLst/>
              <a:rect l="l" t="t" r="r" b="b"/>
              <a:pathLst>
                <a:path w="2765114" h="2309131">
                  <a:moveTo>
                    <a:pt x="0" y="0"/>
                  </a:moveTo>
                  <a:lnTo>
                    <a:pt x="2765114" y="0"/>
                  </a:lnTo>
                  <a:lnTo>
                    <a:pt x="2765114" y="2309131"/>
                  </a:lnTo>
                  <a:lnTo>
                    <a:pt x="0" y="23091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765114" cy="2366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25701" y="7700346"/>
            <a:ext cx="14836597" cy="234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3"/>
              </a:lnSpc>
            </a:pPr>
            <a:r>
              <a:rPr lang="en-US" sz="6799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CALIDAD DE VIDA LABORAL 2024</a:t>
            </a:r>
          </a:p>
        </p:txBody>
      </p:sp>
      <p:sp>
        <p:nvSpPr>
          <p:cNvPr id="8" name="Freeform 8"/>
          <p:cNvSpPr/>
          <p:nvPr/>
        </p:nvSpPr>
        <p:spPr>
          <a:xfrm>
            <a:off x="14387942" y="5123550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87942" y="2919902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09200" y="5123550"/>
            <a:ext cx="2319760" cy="2319768"/>
          </a:xfrm>
          <a:custGeom>
            <a:avLst/>
            <a:gdLst/>
            <a:ahLst/>
            <a:cxnLst/>
            <a:rect l="l" t="t" r="r" b="b"/>
            <a:pathLst>
              <a:path w="2319760" h="2319768">
                <a:moveTo>
                  <a:pt x="0" y="0"/>
                </a:moveTo>
                <a:lnTo>
                  <a:pt x="2319760" y="0"/>
                </a:lnTo>
                <a:lnTo>
                  <a:pt x="2319760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09200" y="2919902"/>
            <a:ext cx="2319760" cy="2319768"/>
          </a:xfrm>
          <a:custGeom>
            <a:avLst/>
            <a:gdLst/>
            <a:ahLst/>
            <a:cxnLst/>
            <a:rect l="l" t="t" r="r" b="b"/>
            <a:pathLst>
              <a:path w="2319760" h="2319768">
                <a:moveTo>
                  <a:pt x="0" y="0"/>
                </a:moveTo>
                <a:lnTo>
                  <a:pt x="2319760" y="0"/>
                </a:lnTo>
                <a:lnTo>
                  <a:pt x="2319760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18340" y="5123550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18340" y="2919902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89008" y="2919902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89008" y="5123550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63322" y="2919902"/>
            <a:ext cx="2319760" cy="2319768"/>
          </a:xfrm>
          <a:custGeom>
            <a:avLst/>
            <a:gdLst/>
            <a:ahLst/>
            <a:cxnLst/>
            <a:rect l="l" t="t" r="r" b="b"/>
            <a:pathLst>
              <a:path w="2319760" h="2319768">
                <a:moveTo>
                  <a:pt x="0" y="0"/>
                </a:moveTo>
                <a:lnTo>
                  <a:pt x="2319760" y="0"/>
                </a:lnTo>
                <a:lnTo>
                  <a:pt x="2319760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163322" y="5123550"/>
            <a:ext cx="2319760" cy="2319768"/>
          </a:xfrm>
          <a:custGeom>
            <a:avLst/>
            <a:gdLst/>
            <a:ahLst/>
            <a:cxnLst/>
            <a:rect l="l" t="t" r="r" b="b"/>
            <a:pathLst>
              <a:path w="2319760" h="2319768">
                <a:moveTo>
                  <a:pt x="0" y="0"/>
                </a:moveTo>
                <a:lnTo>
                  <a:pt x="2319760" y="0"/>
                </a:lnTo>
                <a:lnTo>
                  <a:pt x="2319760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0300" y="5123550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0300" y="2919902"/>
            <a:ext cx="2319758" cy="2319768"/>
          </a:xfrm>
          <a:custGeom>
            <a:avLst/>
            <a:gdLst/>
            <a:ahLst/>
            <a:cxnLst/>
            <a:rect l="l" t="t" r="r" b="b"/>
            <a:pathLst>
              <a:path w="2319758" h="2319768">
                <a:moveTo>
                  <a:pt x="0" y="0"/>
                </a:moveTo>
                <a:lnTo>
                  <a:pt x="2319758" y="0"/>
                </a:lnTo>
                <a:lnTo>
                  <a:pt x="2319758" y="2319768"/>
                </a:lnTo>
                <a:lnTo>
                  <a:pt x="0" y="2319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99663" y="742950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9" y="0"/>
                </a:lnTo>
                <a:lnTo>
                  <a:pt x="4719769" y="1405801"/>
                </a:lnTo>
                <a:lnTo>
                  <a:pt x="0" y="1405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6750" y="2402041"/>
            <a:ext cx="2764917" cy="4542363"/>
            <a:chOff x="0" y="0"/>
            <a:chExt cx="3686556" cy="60564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9420" r="9420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4258691" y="2402041"/>
            <a:ext cx="2764917" cy="4542363"/>
            <a:chOff x="0" y="0"/>
            <a:chExt cx="3686556" cy="605648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2827" r="12827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790633" y="2402041"/>
            <a:ext cx="2764917" cy="4542363"/>
            <a:chOff x="0" y="0"/>
            <a:chExt cx="3686556" cy="605648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9555" r="9555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1322574" y="2402041"/>
            <a:ext cx="2764917" cy="4542363"/>
            <a:chOff x="0" y="0"/>
            <a:chExt cx="3686556" cy="60564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l="9420" r="9420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4854515" y="2402041"/>
            <a:ext cx="2764917" cy="4542363"/>
            <a:chOff x="0" y="0"/>
            <a:chExt cx="3686556" cy="605648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l="27173" r="27173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726750" y="7238540"/>
            <a:ext cx="2764917" cy="136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0"/>
              </a:lnSpc>
              <a:spcBef>
                <a:spcPct val="0"/>
              </a:spcBef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Visitas de instituciones - Caja Los Andes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58691" y="7238540"/>
            <a:ext cx="2764917" cy="136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Visitas de instituciones - Banco Estado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90633" y="7238540"/>
            <a:ext cx="2764917" cy="90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Semana del Buen trato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22574" y="7238540"/>
            <a:ext cx="2764917" cy="90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Semana del Buen trato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54515" y="7238540"/>
            <a:ext cx="2764917" cy="45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Feria de Servicios</a:t>
            </a:r>
          </a:p>
        </p:txBody>
      </p:sp>
      <p:sp>
        <p:nvSpPr>
          <p:cNvPr id="18" name="Freeform 18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4574" y="794100"/>
            <a:ext cx="8625750" cy="8818102"/>
          </a:xfrm>
          <a:custGeom>
            <a:avLst/>
            <a:gdLst/>
            <a:ahLst/>
            <a:cxnLst/>
            <a:rect l="l" t="t" r="r" b="b"/>
            <a:pathLst>
              <a:path w="8625750" h="8818102">
                <a:moveTo>
                  <a:pt x="0" y="0"/>
                </a:moveTo>
                <a:lnTo>
                  <a:pt x="8625750" y="0"/>
                </a:lnTo>
                <a:lnTo>
                  <a:pt x="8625750" y="8818102"/>
                </a:lnTo>
                <a:lnTo>
                  <a:pt x="0" y="881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9" r="-1" b="-208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89248" y="7089148"/>
            <a:ext cx="2067498" cy="2067448"/>
          </a:xfrm>
          <a:custGeom>
            <a:avLst/>
            <a:gdLst/>
            <a:ahLst/>
            <a:cxnLst/>
            <a:rect l="l" t="t" r="r" b="b"/>
            <a:pathLst>
              <a:path w="2067498" h="2067448">
                <a:moveTo>
                  <a:pt x="0" y="0"/>
                </a:moveTo>
                <a:lnTo>
                  <a:pt x="2067498" y="0"/>
                </a:lnTo>
                <a:lnTo>
                  <a:pt x="2067498" y="2067448"/>
                </a:lnTo>
                <a:lnTo>
                  <a:pt x="0" y="2067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" b="-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7250" y="1944800"/>
            <a:ext cx="2282998" cy="2282986"/>
          </a:xfrm>
          <a:custGeom>
            <a:avLst/>
            <a:gdLst/>
            <a:ahLst/>
            <a:cxnLst/>
            <a:rect l="l" t="t" r="r" b="b"/>
            <a:pathLst>
              <a:path w="2282998" h="2282986">
                <a:moveTo>
                  <a:pt x="0" y="0"/>
                </a:moveTo>
                <a:lnTo>
                  <a:pt x="2282998" y="0"/>
                </a:lnTo>
                <a:lnTo>
                  <a:pt x="2282998" y="2282986"/>
                </a:lnTo>
                <a:lnTo>
                  <a:pt x="0" y="2282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92752" y="866366"/>
            <a:ext cx="2282998" cy="2282986"/>
          </a:xfrm>
          <a:custGeom>
            <a:avLst/>
            <a:gdLst/>
            <a:ahLst/>
            <a:cxnLst/>
            <a:rect l="l" t="t" r="r" b="b"/>
            <a:pathLst>
              <a:path w="2282998" h="2282986">
                <a:moveTo>
                  <a:pt x="0" y="0"/>
                </a:moveTo>
                <a:lnTo>
                  <a:pt x="2282998" y="0"/>
                </a:lnTo>
                <a:lnTo>
                  <a:pt x="2282998" y="2282986"/>
                </a:lnTo>
                <a:lnTo>
                  <a:pt x="0" y="2282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1140" y="560548"/>
            <a:ext cx="3022796" cy="900350"/>
          </a:xfrm>
          <a:custGeom>
            <a:avLst/>
            <a:gdLst/>
            <a:ahLst/>
            <a:cxnLst/>
            <a:rect l="l" t="t" r="r" b="b"/>
            <a:pathLst>
              <a:path w="3022796" h="900350">
                <a:moveTo>
                  <a:pt x="0" y="0"/>
                </a:moveTo>
                <a:lnTo>
                  <a:pt x="3022796" y="0"/>
                </a:lnTo>
                <a:lnTo>
                  <a:pt x="3022796" y="900350"/>
                </a:lnTo>
                <a:lnTo>
                  <a:pt x="0" y="90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712746" y="3822724"/>
            <a:ext cx="5817150" cy="216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4"/>
              </a:lnSpc>
            </a:pPr>
            <a:r>
              <a:rPr lang="en-US" sz="780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¿Quiénes Somos?</a:t>
            </a:r>
          </a:p>
        </p:txBody>
      </p:sp>
      <p:sp>
        <p:nvSpPr>
          <p:cNvPr id="9" name="Freeform 9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99663" y="742950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9" y="0"/>
                </a:lnTo>
                <a:lnTo>
                  <a:pt x="4719769" y="1405801"/>
                </a:lnTo>
                <a:lnTo>
                  <a:pt x="0" y="1405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6750" y="2402041"/>
            <a:ext cx="2764917" cy="4542363"/>
            <a:chOff x="0" y="0"/>
            <a:chExt cx="3686556" cy="60564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9420" r="9420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4258691" y="2402041"/>
            <a:ext cx="2764917" cy="4542363"/>
            <a:chOff x="0" y="0"/>
            <a:chExt cx="3686556" cy="605648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1956" r="11956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790633" y="2402041"/>
            <a:ext cx="2764917" cy="4542363"/>
            <a:chOff x="0" y="0"/>
            <a:chExt cx="3686556" cy="605648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1956" r="11956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1322574" y="2402041"/>
            <a:ext cx="2764917" cy="4542363"/>
            <a:chOff x="0" y="0"/>
            <a:chExt cx="3686556" cy="60564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t="3850" b="3850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4854515" y="2402041"/>
            <a:ext cx="2764917" cy="4542363"/>
            <a:chOff x="0" y="0"/>
            <a:chExt cx="3686556" cy="605648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t="3850" b="3850"/>
            <a:stretch>
              <a:fillRect/>
            </a:stretch>
          </p:blipFill>
          <p:spPr>
            <a:xfrm>
              <a:off x="0" y="0"/>
              <a:ext cx="3686556" cy="605648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726750" y="7238540"/>
            <a:ext cx="2764917" cy="45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0"/>
              </a:lnSpc>
              <a:spcBef>
                <a:spcPct val="0"/>
              </a:spcBef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Feria de Servicios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58691" y="7238540"/>
            <a:ext cx="2764917" cy="90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Conmemoración años de servicio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90633" y="7238540"/>
            <a:ext cx="2764917" cy="90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Conmemoración años de servicio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22574" y="7238540"/>
            <a:ext cx="2764917" cy="90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2373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Celebración</a:t>
            </a:r>
            <a:r>
              <a:rPr lang="en-US" sz="237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Día Hospital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54515" y="7238540"/>
            <a:ext cx="2764917" cy="90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237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Celebración Día Hospital</a:t>
            </a:r>
          </a:p>
        </p:txBody>
      </p:sp>
      <p:sp>
        <p:nvSpPr>
          <p:cNvPr id="18" name="Freeform 18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90541" y="325799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8" y="0"/>
                </a:lnTo>
                <a:lnTo>
                  <a:pt x="4719768" y="1405802"/>
                </a:lnTo>
                <a:lnTo>
                  <a:pt x="0" y="140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21752" y="1913854"/>
            <a:ext cx="5163885" cy="6459291"/>
            <a:chOff x="0" y="0"/>
            <a:chExt cx="6885180" cy="86123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0020" r="20020"/>
            <a:stretch>
              <a:fillRect/>
            </a:stretch>
          </p:blipFill>
          <p:spPr>
            <a:xfrm>
              <a:off x="0" y="0"/>
              <a:ext cx="6885180" cy="861238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984528" y="1913854"/>
            <a:ext cx="5009189" cy="6459291"/>
            <a:chOff x="0" y="0"/>
            <a:chExt cx="6678918" cy="861238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606" r="1606"/>
            <a:stretch>
              <a:fillRect/>
            </a:stretch>
          </p:blipFill>
          <p:spPr>
            <a:xfrm>
              <a:off x="0" y="0"/>
              <a:ext cx="6678918" cy="861238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46714" y="1913854"/>
            <a:ext cx="5009189" cy="6459291"/>
            <a:chOff x="0" y="0"/>
            <a:chExt cx="6678918" cy="861238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606" r="1606"/>
            <a:stretch>
              <a:fillRect/>
            </a:stretch>
          </p:blipFill>
          <p:spPr>
            <a:xfrm>
              <a:off x="0" y="0"/>
              <a:ext cx="6678918" cy="8612389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2109707" y="8585746"/>
            <a:ext cx="3640719" cy="141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18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Actividades de reconocimiento y entrega de felicitaciones a nuestros funcionarios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7819" y="8585746"/>
            <a:ext cx="3640719" cy="70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18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Celebración día del Hospital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68763" y="8585746"/>
            <a:ext cx="3640719" cy="70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18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Celebración día del Hospital 2024</a:t>
            </a:r>
          </a:p>
        </p:txBody>
      </p:sp>
      <p:sp>
        <p:nvSpPr>
          <p:cNvPr id="12" name="Freeform 12"/>
          <p:cNvSpPr/>
          <p:nvPr/>
        </p:nvSpPr>
        <p:spPr>
          <a:xfrm>
            <a:off x="5959966" y="9525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90541" y="325799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8" y="0"/>
                </a:lnTo>
                <a:lnTo>
                  <a:pt x="4719768" y="1405802"/>
                </a:lnTo>
                <a:lnTo>
                  <a:pt x="0" y="140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66800" y="8801100"/>
            <a:ext cx="3640719" cy="33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189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Fiestas </a:t>
            </a:r>
            <a:r>
              <a:rPr lang="en-US" sz="189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patrias</a:t>
            </a:r>
            <a:endParaRPr lang="en-US" sz="189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59966" y="9525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463"/>
            </a:stretch>
          </a:blipFill>
        </p:spPr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39BAB7F-8CC2-4C7B-A109-9B1D2A845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81" y="850366"/>
            <a:ext cx="6144482" cy="77353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C60FCA-2A25-4772-99DC-98C7AD637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809" y="1866360"/>
            <a:ext cx="9545992" cy="67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9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424" y="2040897"/>
            <a:ext cx="6538381" cy="7350717"/>
            <a:chOff x="0" y="0"/>
            <a:chExt cx="8717842" cy="98009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327" b="4327"/>
            <a:stretch>
              <a:fillRect/>
            </a:stretch>
          </p:blipFill>
          <p:spPr>
            <a:xfrm>
              <a:off x="0" y="0"/>
              <a:ext cx="8717842" cy="980095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213194" y="2040897"/>
            <a:ext cx="6538381" cy="7350717"/>
            <a:chOff x="0" y="0"/>
            <a:chExt cx="8717842" cy="98009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976" b="3976"/>
            <a:stretch>
              <a:fillRect/>
            </a:stretch>
          </p:blipFill>
          <p:spPr>
            <a:xfrm>
              <a:off x="0" y="0"/>
              <a:ext cx="8717842" cy="9800955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39532" y="325799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8" y="0"/>
                </a:lnTo>
                <a:lnTo>
                  <a:pt x="4719768" y="1405802"/>
                </a:lnTo>
                <a:lnTo>
                  <a:pt x="0" y="1405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539532" y="325799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8" y="0"/>
                </a:lnTo>
                <a:lnTo>
                  <a:pt x="4719768" y="1405802"/>
                </a:lnTo>
                <a:lnTo>
                  <a:pt x="0" y="1405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C91D2A-76B3-4BE4-B260-73E79870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31600"/>
            <a:ext cx="6230219" cy="78401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95E3E7-5543-4649-85B8-978C3D676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757190"/>
            <a:ext cx="6239746" cy="78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0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539532" y="325799"/>
            <a:ext cx="4719768" cy="1405801"/>
          </a:xfrm>
          <a:custGeom>
            <a:avLst/>
            <a:gdLst/>
            <a:ahLst/>
            <a:cxnLst/>
            <a:rect l="l" t="t" r="r" b="b"/>
            <a:pathLst>
              <a:path w="4719768" h="1405801">
                <a:moveTo>
                  <a:pt x="0" y="0"/>
                </a:moveTo>
                <a:lnTo>
                  <a:pt x="4719768" y="0"/>
                </a:lnTo>
                <a:lnTo>
                  <a:pt x="4719768" y="1405802"/>
                </a:lnTo>
                <a:lnTo>
                  <a:pt x="0" y="1405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A884F2-9E50-4AB4-B35A-8413473F9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91"/>
            <a:ext cx="6249272" cy="78306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4F6CEB-5FE4-4286-AA61-13E129C3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1733306"/>
            <a:ext cx="6220693" cy="78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50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8180050" y="8573136"/>
            <a:ext cx="1671388" cy="1149079"/>
          </a:xfrm>
          <a:custGeom>
            <a:avLst/>
            <a:gdLst/>
            <a:ahLst/>
            <a:cxnLst/>
            <a:rect l="l" t="t" r="r" b="b"/>
            <a:pathLst>
              <a:path w="1671388" h="1149079">
                <a:moveTo>
                  <a:pt x="0" y="0"/>
                </a:moveTo>
                <a:lnTo>
                  <a:pt x="1671388" y="0"/>
                </a:lnTo>
                <a:lnTo>
                  <a:pt x="1671388" y="1149079"/>
                </a:lnTo>
                <a:lnTo>
                  <a:pt x="0" y="114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960" t="-68489" r="-37972" b="-927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547C7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35505" y="2108891"/>
            <a:ext cx="5529382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00195" y="3817042"/>
            <a:ext cx="11595991" cy="2072004"/>
            <a:chOff x="0" y="0"/>
            <a:chExt cx="3054088" cy="5457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54088" cy="545713"/>
            </a:xfrm>
            <a:custGeom>
              <a:avLst/>
              <a:gdLst/>
              <a:ahLst/>
              <a:cxnLst/>
              <a:rect l="l" t="t" r="r" b="b"/>
              <a:pathLst>
                <a:path w="3054088" h="545713">
                  <a:moveTo>
                    <a:pt x="0" y="0"/>
                  </a:moveTo>
                  <a:lnTo>
                    <a:pt x="3054088" y="0"/>
                  </a:lnTo>
                  <a:lnTo>
                    <a:pt x="3054088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3054088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INSTITUCIONAL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0325" y="863650"/>
            <a:ext cx="63649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PLANIFICACIÓN ESTRATÉGICA</a:t>
            </a:r>
          </a:p>
        </p:txBody>
      </p:sp>
      <p:sp>
        <p:nvSpPr>
          <p:cNvPr id="4" name="AutoShape 4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3649804" y="2944201"/>
            <a:ext cx="11297834" cy="7131757"/>
          </a:xfrm>
          <a:custGeom>
            <a:avLst/>
            <a:gdLst/>
            <a:ahLst/>
            <a:cxnLst/>
            <a:rect l="l" t="t" r="r" b="b"/>
            <a:pathLst>
              <a:path w="11297834" h="7131757">
                <a:moveTo>
                  <a:pt x="0" y="0"/>
                </a:moveTo>
                <a:lnTo>
                  <a:pt x="11297833" y="0"/>
                </a:lnTo>
                <a:lnTo>
                  <a:pt x="11297833" y="7131757"/>
                </a:lnTo>
                <a:lnTo>
                  <a:pt x="0" y="7131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0325" y="863650"/>
            <a:ext cx="11097044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CUMPLIMIENTO INDICADORES INSTITUCIONALES</a:t>
            </a:r>
          </a:p>
        </p:txBody>
      </p:sp>
      <p:sp>
        <p:nvSpPr>
          <p:cNvPr id="4" name="AutoShape 4"/>
          <p:cNvSpPr/>
          <p:nvPr/>
        </p:nvSpPr>
        <p:spPr>
          <a:xfrm>
            <a:off x="12293557" y="608350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6874032" y="4194208"/>
            <a:ext cx="4850790" cy="48507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11F1F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37835" y="5107194"/>
            <a:ext cx="1876838" cy="187683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098B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29782" tIns="29782" rIns="29782" bIns="29782" rtlCol="0" anchor="ctr"/>
            <a:lstStyle/>
            <a:p>
              <a:pPr algn="ctr">
                <a:lnSpc>
                  <a:spcPts val="48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84180" y="5107194"/>
            <a:ext cx="1876838" cy="187683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2DEE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29782" tIns="29782" rIns="29782" bIns="29782" rtlCol="0" anchor="ctr"/>
            <a:lstStyle/>
            <a:p>
              <a:pPr algn="ctr">
                <a:lnSpc>
                  <a:spcPts val="48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71432" y="7878334"/>
            <a:ext cx="1876838" cy="187683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4BFC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29782" tIns="29782" rIns="29782" bIns="29782" rtlCol="0" anchor="ctr"/>
            <a:lstStyle/>
            <a:p>
              <a:pPr algn="ctr">
                <a:lnSpc>
                  <a:spcPts val="48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31475" y="7878334"/>
            <a:ext cx="1876838" cy="187683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68FF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29782" tIns="29782" rIns="29782" bIns="29782" rtlCol="0" anchor="ctr"/>
            <a:lstStyle/>
            <a:p>
              <a:pPr algn="ctr">
                <a:lnSpc>
                  <a:spcPts val="48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44337" y="3316103"/>
            <a:ext cx="1876838" cy="187683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0DB2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29782" tIns="29782" rIns="29782" bIns="29782" rtlCol="0" anchor="ctr"/>
            <a:lstStyle/>
            <a:p>
              <a:pPr algn="ctr">
                <a:lnSpc>
                  <a:spcPts val="48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6528350" y="5318216"/>
            <a:ext cx="495809" cy="538922"/>
          </a:xfrm>
          <a:custGeom>
            <a:avLst/>
            <a:gdLst/>
            <a:ahLst/>
            <a:cxnLst/>
            <a:rect l="l" t="t" r="r" b="b"/>
            <a:pathLst>
              <a:path w="495809" h="538922">
                <a:moveTo>
                  <a:pt x="0" y="0"/>
                </a:moveTo>
                <a:lnTo>
                  <a:pt x="495809" y="0"/>
                </a:lnTo>
                <a:lnTo>
                  <a:pt x="495809" y="538922"/>
                </a:lnTo>
                <a:lnTo>
                  <a:pt x="0" y="53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394304" y="8022534"/>
            <a:ext cx="649811" cy="633270"/>
          </a:xfrm>
          <a:custGeom>
            <a:avLst/>
            <a:gdLst/>
            <a:ahLst/>
            <a:cxnLst/>
            <a:rect l="l" t="t" r="r" b="b"/>
            <a:pathLst>
              <a:path w="649811" h="633270">
                <a:moveTo>
                  <a:pt x="0" y="0"/>
                </a:moveTo>
                <a:lnTo>
                  <a:pt x="649811" y="0"/>
                </a:lnTo>
                <a:lnTo>
                  <a:pt x="649811" y="633271"/>
                </a:lnTo>
                <a:lnTo>
                  <a:pt x="0" y="63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988776" y="3590438"/>
            <a:ext cx="621301" cy="504948"/>
          </a:xfrm>
          <a:custGeom>
            <a:avLst/>
            <a:gdLst/>
            <a:ahLst/>
            <a:cxnLst/>
            <a:rect l="l" t="t" r="r" b="b"/>
            <a:pathLst>
              <a:path w="621301" h="504948">
                <a:moveTo>
                  <a:pt x="0" y="0"/>
                </a:moveTo>
                <a:lnTo>
                  <a:pt x="621301" y="0"/>
                </a:lnTo>
                <a:lnTo>
                  <a:pt x="621301" y="504949"/>
                </a:lnTo>
                <a:lnTo>
                  <a:pt x="0" y="504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595929" y="5318216"/>
            <a:ext cx="482235" cy="542391"/>
          </a:xfrm>
          <a:custGeom>
            <a:avLst/>
            <a:gdLst/>
            <a:ahLst/>
            <a:cxnLst/>
            <a:rect l="l" t="t" r="r" b="b"/>
            <a:pathLst>
              <a:path w="482235" h="542391">
                <a:moveTo>
                  <a:pt x="0" y="0"/>
                </a:moveTo>
                <a:lnTo>
                  <a:pt x="482234" y="0"/>
                </a:lnTo>
                <a:lnTo>
                  <a:pt x="482234" y="542391"/>
                </a:lnTo>
                <a:lnTo>
                  <a:pt x="0" y="542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636228" y="8142498"/>
            <a:ext cx="467333" cy="588177"/>
          </a:xfrm>
          <a:custGeom>
            <a:avLst/>
            <a:gdLst/>
            <a:ahLst/>
            <a:cxnLst/>
            <a:rect l="l" t="t" r="r" b="b"/>
            <a:pathLst>
              <a:path w="467333" h="588177">
                <a:moveTo>
                  <a:pt x="0" y="0"/>
                </a:moveTo>
                <a:lnTo>
                  <a:pt x="467333" y="0"/>
                </a:lnTo>
                <a:lnTo>
                  <a:pt x="467333" y="588176"/>
                </a:lnTo>
                <a:lnTo>
                  <a:pt x="0" y="5881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8100000" flipH="1">
            <a:off x="7026820" y="4377725"/>
            <a:ext cx="959243" cy="272076"/>
          </a:xfrm>
          <a:custGeom>
            <a:avLst/>
            <a:gdLst/>
            <a:ahLst/>
            <a:cxnLst/>
            <a:rect l="l" t="t" r="r" b="b"/>
            <a:pathLst>
              <a:path w="959243" h="272076">
                <a:moveTo>
                  <a:pt x="959243" y="0"/>
                </a:moveTo>
                <a:lnTo>
                  <a:pt x="0" y="0"/>
                </a:lnTo>
                <a:lnTo>
                  <a:pt x="0" y="272076"/>
                </a:lnTo>
                <a:lnTo>
                  <a:pt x="959243" y="272076"/>
                </a:lnTo>
                <a:lnTo>
                  <a:pt x="95924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8220184" flipH="1">
            <a:off x="10606594" y="4386483"/>
            <a:ext cx="959243" cy="272076"/>
          </a:xfrm>
          <a:custGeom>
            <a:avLst/>
            <a:gdLst/>
            <a:ahLst/>
            <a:cxnLst/>
            <a:rect l="l" t="t" r="r" b="b"/>
            <a:pathLst>
              <a:path w="959243" h="272076">
                <a:moveTo>
                  <a:pt x="959243" y="0"/>
                </a:moveTo>
                <a:lnTo>
                  <a:pt x="0" y="0"/>
                </a:lnTo>
                <a:lnTo>
                  <a:pt x="0" y="272076"/>
                </a:lnTo>
                <a:lnTo>
                  <a:pt x="959243" y="272076"/>
                </a:lnTo>
                <a:lnTo>
                  <a:pt x="95924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4153670" flipH="1">
            <a:off x="11401951" y="7568375"/>
            <a:ext cx="959243" cy="272076"/>
          </a:xfrm>
          <a:custGeom>
            <a:avLst/>
            <a:gdLst/>
            <a:ahLst/>
            <a:cxnLst/>
            <a:rect l="l" t="t" r="r" b="b"/>
            <a:pathLst>
              <a:path w="959243" h="272076">
                <a:moveTo>
                  <a:pt x="959242" y="0"/>
                </a:moveTo>
                <a:lnTo>
                  <a:pt x="0" y="0"/>
                </a:lnTo>
                <a:lnTo>
                  <a:pt x="0" y="272077"/>
                </a:lnTo>
                <a:lnTo>
                  <a:pt x="959242" y="272077"/>
                </a:lnTo>
                <a:lnTo>
                  <a:pt x="9592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4141543" flipH="1">
            <a:off x="6218553" y="7574641"/>
            <a:ext cx="959243" cy="272076"/>
          </a:xfrm>
          <a:custGeom>
            <a:avLst/>
            <a:gdLst/>
            <a:ahLst/>
            <a:cxnLst/>
            <a:rect l="l" t="t" r="r" b="b"/>
            <a:pathLst>
              <a:path w="959243" h="272076">
                <a:moveTo>
                  <a:pt x="959242" y="0"/>
                </a:moveTo>
                <a:lnTo>
                  <a:pt x="0" y="0"/>
                </a:lnTo>
                <a:lnTo>
                  <a:pt x="0" y="272077"/>
                </a:lnTo>
                <a:lnTo>
                  <a:pt x="959242" y="272077"/>
                </a:lnTo>
                <a:lnTo>
                  <a:pt x="9592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8859572" y="9366036"/>
            <a:ext cx="959243" cy="272076"/>
          </a:xfrm>
          <a:custGeom>
            <a:avLst/>
            <a:gdLst/>
            <a:ahLst/>
            <a:cxnLst/>
            <a:rect l="l" t="t" r="r" b="b"/>
            <a:pathLst>
              <a:path w="959243" h="272076">
                <a:moveTo>
                  <a:pt x="959243" y="0"/>
                </a:moveTo>
                <a:lnTo>
                  <a:pt x="0" y="0"/>
                </a:lnTo>
                <a:lnTo>
                  <a:pt x="0" y="272077"/>
                </a:lnTo>
                <a:lnTo>
                  <a:pt x="959243" y="272077"/>
                </a:lnTo>
                <a:lnTo>
                  <a:pt x="95924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690349" y="6347993"/>
            <a:ext cx="951933" cy="951933"/>
          </a:xfrm>
          <a:custGeom>
            <a:avLst/>
            <a:gdLst/>
            <a:ahLst/>
            <a:cxnLst/>
            <a:rect l="l" t="t" r="r" b="b"/>
            <a:pathLst>
              <a:path w="951933" h="951933">
                <a:moveTo>
                  <a:pt x="0" y="0"/>
                </a:moveTo>
                <a:lnTo>
                  <a:pt x="951933" y="0"/>
                </a:lnTo>
                <a:lnTo>
                  <a:pt x="951933" y="951933"/>
                </a:lnTo>
                <a:lnTo>
                  <a:pt x="0" y="951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1695939" y="9321840"/>
            <a:ext cx="2252159" cy="43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2"/>
              </a:lnSpc>
              <a:spcBef>
                <a:spcPct val="0"/>
              </a:spcBef>
            </a:pPr>
            <a:r>
              <a:rPr lang="en-US" sz="2846">
                <a:solidFill>
                  <a:srgbClr val="211F1F"/>
                </a:solidFill>
                <a:latin typeface="Montserrat"/>
                <a:ea typeface="Montserrat"/>
                <a:cs typeface="Montserrat"/>
                <a:sym typeface="Montserrat"/>
              </a:rPr>
              <a:t>MS 19.937</a:t>
            </a:r>
          </a:p>
        </p:txBody>
      </p:sp>
      <p:sp>
        <p:nvSpPr>
          <p:cNvPr id="35" name="Freeform 35"/>
          <p:cNvSpPr/>
          <p:nvPr/>
        </p:nvSpPr>
        <p:spPr>
          <a:xfrm>
            <a:off x="13594024" y="9062540"/>
            <a:ext cx="951933" cy="951933"/>
          </a:xfrm>
          <a:custGeom>
            <a:avLst/>
            <a:gdLst/>
            <a:ahLst/>
            <a:cxnLst/>
            <a:rect l="l" t="t" r="r" b="b"/>
            <a:pathLst>
              <a:path w="951933" h="951933">
                <a:moveTo>
                  <a:pt x="0" y="0"/>
                </a:moveTo>
                <a:lnTo>
                  <a:pt x="951933" y="0"/>
                </a:lnTo>
                <a:lnTo>
                  <a:pt x="951933" y="951933"/>
                </a:lnTo>
                <a:lnTo>
                  <a:pt x="0" y="951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2651475" y="6196415"/>
            <a:ext cx="951933" cy="951933"/>
          </a:xfrm>
          <a:custGeom>
            <a:avLst/>
            <a:gdLst/>
            <a:ahLst/>
            <a:cxnLst/>
            <a:rect l="l" t="t" r="r" b="b"/>
            <a:pathLst>
              <a:path w="951933" h="951933">
                <a:moveTo>
                  <a:pt x="0" y="0"/>
                </a:moveTo>
                <a:lnTo>
                  <a:pt x="951933" y="0"/>
                </a:lnTo>
                <a:lnTo>
                  <a:pt x="951933" y="951933"/>
                </a:lnTo>
                <a:lnTo>
                  <a:pt x="0" y="951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237877" y="3542740"/>
            <a:ext cx="916126" cy="916126"/>
          </a:xfrm>
          <a:custGeom>
            <a:avLst/>
            <a:gdLst/>
            <a:ahLst/>
            <a:cxnLst/>
            <a:rect l="l" t="t" r="r" b="b"/>
            <a:pathLst>
              <a:path w="916126" h="916126">
                <a:moveTo>
                  <a:pt x="0" y="0"/>
                </a:moveTo>
                <a:lnTo>
                  <a:pt x="916125" y="0"/>
                </a:lnTo>
                <a:lnTo>
                  <a:pt x="916125" y="916126"/>
                </a:lnTo>
                <a:lnTo>
                  <a:pt x="0" y="9161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046068" y="5991985"/>
            <a:ext cx="1460374" cy="41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1"/>
              </a:lnSpc>
            </a:pPr>
            <a:r>
              <a:rPr lang="en-US" sz="28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70%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71104" y="8812692"/>
            <a:ext cx="1619021" cy="83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8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TRAMO</a:t>
            </a:r>
          </a:p>
          <a:p>
            <a:pPr marL="0" lvl="0" indent="0" algn="ctr">
              <a:lnSpc>
                <a:spcPts val="3301"/>
              </a:lnSpc>
            </a:pPr>
            <a:r>
              <a:rPr lang="en-US" sz="28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06859" y="5963912"/>
            <a:ext cx="1460374" cy="83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1"/>
              </a:lnSpc>
            </a:pPr>
            <a:r>
              <a:rPr lang="en-US" sz="28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TRAMO 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89022" y="8812692"/>
            <a:ext cx="1460374" cy="83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1"/>
              </a:lnSpc>
            </a:pPr>
            <a:r>
              <a:rPr lang="en-US" sz="28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TRAMO 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569240" y="4254436"/>
            <a:ext cx="1460374" cy="41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1"/>
              </a:lnSpc>
            </a:pPr>
            <a:r>
              <a:rPr lang="en-US" sz="28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62%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394304" y="3567719"/>
            <a:ext cx="1784563" cy="43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2"/>
              </a:lnSpc>
              <a:spcBef>
                <a:spcPct val="0"/>
              </a:spcBef>
            </a:pPr>
            <a:r>
              <a:rPr lang="en-US" sz="2846">
                <a:solidFill>
                  <a:srgbClr val="211F1F"/>
                </a:solidFill>
                <a:latin typeface="Montserrat"/>
                <a:ea typeface="Montserrat"/>
                <a:cs typeface="Montserrat"/>
                <a:sym typeface="Montserrat"/>
              </a:rPr>
              <a:t>BSC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561962" y="6327521"/>
            <a:ext cx="3489376" cy="83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</a:pPr>
            <a:r>
              <a:rPr lang="en-US" sz="3048" b="1" spc="91">
                <a:solidFill>
                  <a:srgbClr val="0E16D4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RESULTADOS INDICADORES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761018" y="6607293"/>
            <a:ext cx="2252159" cy="43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2"/>
              </a:lnSpc>
              <a:spcBef>
                <a:spcPct val="0"/>
              </a:spcBef>
            </a:pPr>
            <a:r>
              <a:rPr lang="en-US" sz="2846">
                <a:solidFill>
                  <a:srgbClr val="211F1F"/>
                </a:solidFill>
                <a:latin typeface="Montserrat"/>
                <a:ea typeface="Montserrat"/>
                <a:cs typeface="Montserrat"/>
                <a:sym typeface="Montserrat"/>
              </a:rPr>
              <a:t>MS 20.707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087441" y="9275446"/>
            <a:ext cx="2252159" cy="43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2"/>
              </a:lnSpc>
              <a:spcBef>
                <a:spcPct val="0"/>
              </a:spcBef>
            </a:pPr>
            <a:r>
              <a:rPr lang="en-US" sz="2846">
                <a:solidFill>
                  <a:srgbClr val="211F1F"/>
                </a:solidFill>
                <a:latin typeface="Montserrat"/>
                <a:ea typeface="Montserrat"/>
                <a:cs typeface="Montserrat"/>
                <a:sym typeface="Montserrat"/>
              </a:rPr>
              <a:t>MS 19.664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793908" y="6516578"/>
            <a:ext cx="2252159" cy="43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2"/>
              </a:lnSpc>
              <a:spcBef>
                <a:spcPct val="0"/>
              </a:spcBef>
            </a:pPr>
            <a:r>
              <a:rPr lang="en-US" sz="2846">
                <a:solidFill>
                  <a:srgbClr val="211F1F"/>
                </a:solidFill>
                <a:latin typeface="Montserrat"/>
                <a:ea typeface="Montserrat"/>
                <a:cs typeface="Montserrat"/>
                <a:sym typeface="Montserrat"/>
              </a:rPr>
              <a:t>AG FONASA</a:t>
            </a:r>
          </a:p>
        </p:txBody>
      </p:sp>
      <p:sp>
        <p:nvSpPr>
          <p:cNvPr id="48" name="Freeform 48"/>
          <p:cNvSpPr/>
          <p:nvPr/>
        </p:nvSpPr>
        <p:spPr>
          <a:xfrm>
            <a:off x="4123690" y="9180050"/>
            <a:ext cx="916126" cy="916126"/>
          </a:xfrm>
          <a:custGeom>
            <a:avLst/>
            <a:gdLst/>
            <a:ahLst/>
            <a:cxnLst/>
            <a:rect l="l" t="t" r="r" b="b"/>
            <a:pathLst>
              <a:path w="916126" h="916126">
                <a:moveTo>
                  <a:pt x="0" y="0"/>
                </a:moveTo>
                <a:lnTo>
                  <a:pt x="916126" y="0"/>
                </a:lnTo>
                <a:lnTo>
                  <a:pt x="916126" y="916125"/>
                </a:lnTo>
                <a:lnTo>
                  <a:pt x="0" y="9161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32538" y="1860685"/>
            <a:ext cx="15165951" cy="8567056"/>
          </a:xfrm>
          <a:custGeom>
            <a:avLst/>
            <a:gdLst/>
            <a:ahLst/>
            <a:cxnLst/>
            <a:rect l="l" t="t" r="r" b="b"/>
            <a:pathLst>
              <a:path w="15165951" h="8567056">
                <a:moveTo>
                  <a:pt x="0" y="0"/>
                </a:moveTo>
                <a:lnTo>
                  <a:pt x="15165951" y="0"/>
                </a:lnTo>
                <a:lnTo>
                  <a:pt x="15165951" y="8567056"/>
                </a:lnTo>
                <a:lnTo>
                  <a:pt x="0" y="856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12" t="-7203" r="-14618" b="-2726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89953" y="4619915"/>
            <a:ext cx="5715353" cy="432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5 HOSPITALES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25 CESFAM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6 CECOSF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19 Postas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1 CEO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1 CENTRO DE SANGRE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2 COSAM</a:t>
            </a:r>
          </a:p>
          <a:p>
            <a:pPr algn="l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 2 SAR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7217" y="9182100"/>
            <a:ext cx="11996178" cy="71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1"/>
              </a:lnSpc>
              <a:spcBef>
                <a:spcPct val="0"/>
              </a:spcBef>
            </a:pPr>
            <a:r>
              <a:rPr lang="en-US" sz="417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POBLACIÓN FONASA SSVSA: </a:t>
            </a:r>
            <a:r>
              <a:rPr lang="en-US" sz="417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531.851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41874" y="547052"/>
            <a:ext cx="1020425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Somos parte de la </a:t>
            </a:r>
            <a:r>
              <a:rPr lang="en-US" sz="5199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 SSVSA</a:t>
            </a:r>
          </a:p>
        </p:txBody>
      </p:sp>
      <p:sp>
        <p:nvSpPr>
          <p:cNvPr id="7" name="Freeform 7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1140" y="560548"/>
            <a:ext cx="3022796" cy="900350"/>
          </a:xfrm>
          <a:custGeom>
            <a:avLst/>
            <a:gdLst/>
            <a:ahLst/>
            <a:cxnLst/>
            <a:rect l="l" t="t" r="r" b="b"/>
            <a:pathLst>
              <a:path w="3022796" h="900350">
                <a:moveTo>
                  <a:pt x="0" y="0"/>
                </a:moveTo>
                <a:lnTo>
                  <a:pt x="3022796" y="0"/>
                </a:lnTo>
                <a:lnTo>
                  <a:pt x="3022796" y="900350"/>
                </a:lnTo>
                <a:lnTo>
                  <a:pt x="0" y="900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2293557" y="608350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3322926"/>
            <a:ext cx="5149136" cy="6356958"/>
          </a:xfrm>
          <a:custGeom>
            <a:avLst/>
            <a:gdLst/>
            <a:ahLst/>
            <a:cxnLst/>
            <a:rect l="l" t="t" r="r" b="b"/>
            <a:pathLst>
              <a:path w="5149136" h="6356958">
                <a:moveTo>
                  <a:pt x="0" y="0"/>
                </a:moveTo>
                <a:lnTo>
                  <a:pt x="5149136" y="0"/>
                </a:lnTo>
                <a:lnTo>
                  <a:pt x="514913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81351" y="3322926"/>
            <a:ext cx="5125298" cy="6356958"/>
          </a:xfrm>
          <a:custGeom>
            <a:avLst/>
            <a:gdLst/>
            <a:ahLst/>
            <a:cxnLst/>
            <a:rect l="l" t="t" r="r" b="b"/>
            <a:pathLst>
              <a:path w="5125298" h="6356958">
                <a:moveTo>
                  <a:pt x="0" y="0"/>
                </a:moveTo>
                <a:lnTo>
                  <a:pt x="5125298" y="0"/>
                </a:lnTo>
                <a:lnTo>
                  <a:pt x="512529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06699" y="3322926"/>
            <a:ext cx="5125298" cy="6356958"/>
          </a:xfrm>
          <a:custGeom>
            <a:avLst/>
            <a:gdLst/>
            <a:ahLst/>
            <a:cxnLst/>
            <a:rect l="l" t="t" r="r" b="b"/>
            <a:pathLst>
              <a:path w="5125298" h="6356958">
                <a:moveTo>
                  <a:pt x="0" y="0"/>
                </a:moveTo>
                <a:lnTo>
                  <a:pt x="5125297" y="0"/>
                </a:lnTo>
                <a:lnTo>
                  <a:pt x="51252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0619757" y="3959061"/>
            <a:ext cx="1671388" cy="1149079"/>
          </a:xfrm>
          <a:custGeom>
            <a:avLst/>
            <a:gdLst/>
            <a:ahLst/>
            <a:cxnLst/>
            <a:rect l="l" t="t" r="r" b="b"/>
            <a:pathLst>
              <a:path w="1671388" h="1149079">
                <a:moveTo>
                  <a:pt x="0" y="0"/>
                </a:moveTo>
                <a:lnTo>
                  <a:pt x="1671388" y="0"/>
                </a:lnTo>
                <a:lnTo>
                  <a:pt x="1671388" y="1149079"/>
                </a:lnTo>
                <a:lnTo>
                  <a:pt x="0" y="114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1138" y="-1189298"/>
            <a:ext cx="18649138" cy="12424988"/>
          </a:xfrm>
          <a:custGeom>
            <a:avLst/>
            <a:gdLst/>
            <a:ahLst/>
            <a:cxnLst/>
            <a:rect l="l" t="t" r="r" b="b"/>
            <a:pathLst>
              <a:path w="18649138" h="12424988">
                <a:moveTo>
                  <a:pt x="0" y="0"/>
                </a:moveTo>
                <a:lnTo>
                  <a:pt x="18649138" y="0"/>
                </a:lnTo>
                <a:lnTo>
                  <a:pt x="18649138" y="12424988"/>
                </a:lnTo>
                <a:lnTo>
                  <a:pt x="0" y="12424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547C7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57068" y="2108891"/>
            <a:ext cx="9653006" cy="1708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SATISFACCIÓN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310078" y="2022215"/>
            <a:ext cx="6620579" cy="2072004"/>
            <a:chOff x="0" y="0"/>
            <a:chExt cx="1743692" cy="5457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43692" cy="545713"/>
            </a:xfrm>
            <a:custGeom>
              <a:avLst/>
              <a:gdLst/>
              <a:ahLst/>
              <a:cxnLst/>
              <a:rect l="l" t="t" r="r" b="b"/>
              <a:pathLst>
                <a:path w="1743692" h="545713">
                  <a:moveTo>
                    <a:pt x="0" y="0"/>
                  </a:moveTo>
                  <a:lnTo>
                    <a:pt x="1743692" y="0"/>
                  </a:lnTo>
                  <a:lnTo>
                    <a:pt x="1743692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743692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USUARIA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57068" y="5151493"/>
            <a:ext cx="10890020" cy="2072004"/>
            <a:chOff x="0" y="0"/>
            <a:chExt cx="2868153" cy="5457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8153" cy="545713"/>
            </a:xfrm>
            <a:custGeom>
              <a:avLst/>
              <a:gdLst/>
              <a:ahLst/>
              <a:cxnLst/>
              <a:rect l="l" t="t" r="r" b="b"/>
              <a:pathLst>
                <a:path w="2868153" h="545713">
                  <a:moveTo>
                    <a:pt x="0" y="0"/>
                  </a:moveTo>
                  <a:lnTo>
                    <a:pt x="2868153" y="0"/>
                  </a:lnTo>
                  <a:lnTo>
                    <a:pt x="2868153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2868153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 dirty="0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PARTICIPACIÓN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547088" y="5283517"/>
            <a:ext cx="5067300" cy="1708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SOCIAL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47760" y="3626542"/>
            <a:ext cx="792480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59966" y="0"/>
            <a:ext cx="6368067" cy="401193"/>
          </a:xfrm>
          <a:custGeom>
            <a:avLst/>
            <a:gdLst/>
            <a:ahLst/>
            <a:cxnLst/>
            <a:rect l="l" t="t" r="r" b="b"/>
            <a:pathLst>
              <a:path w="6368067" h="401193">
                <a:moveTo>
                  <a:pt x="0" y="0"/>
                </a:moveTo>
                <a:lnTo>
                  <a:pt x="6368068" y="0"/>
                </a:lnTo>
                <a:lnTo>
                  <a:pt x="6368068" y="401193"/>
                </a:lnTo>
                <a:lnTo>
                  <a:pt x="0" y="401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335" t="-52463" r="-51335"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96513" y="1095375"/>
            <a:ext cx="11097044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CONSEJO LOCAL DE SALUD</a:t>
            </a:r>
          </a:p>
        </p:txBody>
      </p:sp>
      <p:sp>
        <p:nvSpPr>
          <p:cNvPr id="4" name="AutoShape 4"/>
          <p:cNvSpPr/>
          <p:nvPr/>
        </p:nvSpPr>
        <p:spPr>
          <a:xfrm>
            <a:off x="12293557" y="608350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220325" y="3327327"/>
            <a:ext cx="9846550" cy="6354771"/>
          </a:xfrm>
          <a:custGeom>
            <a:avLst/>
            <a:gdLst/>
            <a:ahLst/>
            <a:cxnLst/>
            <a:rect l="l" t="t" r="r" b="b"/>
            <a:pathLst>
              <a:path w="9846550" h="6354771">
                <a:moveTo>
                  <a:pt x="0" y="0"/>
                </a:moveTo>
                <a:lnTo>
                  <a:pt x="9846550" y="0"/>
                </a:lnTo>
                <a:lnTo>
                  <a:pt x="9846550" y="6354770"/>
                </a:lnTo>
                <a:lnTo>
                  <a:pt x="0" y="6354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604757" y="4680992"/>
            <a:ext cx="6886652" cy="358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1395D"/>
                </a:solidFill>
                <a:latin typeface="Open Sans"/>
                <a:ea typeface="Open Sans"/>
                <a:cs typeface="Open Sans"/>
                <a:sym typeface="Open Sans"/>
              </a:rPr>
              <a:t>Mario Gutiérrez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01395D"/>
                </a:solidFill>
                <a:latin typeface="Open Sans"/>
                <a:ea typeface="Open Sans"/>
                <a:cs typeface="Open Sans"/>
                <a:sym typeface="Open Sans"/>
              </a:rPr>
              <a:t>Presidente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1395D"/>
                </a:solidFill>
                <a:latin typeface="Open Sans"/>
                <a:ea typeface="Open Sans"/>
                <a:cs typeface="Open Sans"/>
                <a:sym typeface="Open Sans"/>
              </a:rPr>
              <a:t>Francisco Zúñiga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01395D"/>
                </a:solidFill>
                <a:latin typeface="Open Sans"/>
                <a:ea typeface="Open Sans"/>
                <a:cs typeface="Open Sans"/>
                <a:sym typeface="Open Sans"/>
              </a:rPr>
              <a:t>Secretario</a:t>
            </a:r>
          </a:p>
          <a:p>
            <a:pPr marL="734069" lvl="1" indent="-367035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1395D"/>
                </a:solidFill>
                <a:latin typeface="Open Sans"/>
                <a:ea typeface="Open Sans"/>
                <a:cs typeface="Open Sans"/>
                <a:sym typeface="Open Sans"/>
              </a:rPr>
              <a:t>Alicia Gálvez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01395D"/>
                </a:solidFill>
                <a:latin typeface="Open Sans"/>
                <a:ea typeface="Open Sans"/>
                <a:cs typeface="Open Sans"/>
                <a:sym typeface="Open Sans"/>
              </a:rPr>
              <a:t>Tesorera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519851" y="608400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3441486"/>
            <a:ext cx="6185725" cy="5816814"/>
          </a:xfrm>
          <a:custGeom>
            <a:avLst/>
            <a:gdLst/>
            <a:ahLst/>
            <a:cxnLst/>
            <a:rect l="l" t="t" r="r" b="b"/>
            <a:pathLst>
              <a:path w="6185725" h="5816814">
                <a:moveTo>
                  <a:pt x="0" y="0"/>
                </a:moveTo>
                <a:lnTo>
                  <a:pt x="6185725" y="0"/>
                </a:lnTo>
                <a:lnTo>
                  <a:pt x="6185725" y="5816814"/>
                </a:lnTo>
                <a:lnTo>
                  <a:pt x="0" y="5816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236" r="-345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38901" y="3441486"/>
            <a:ext cx="10347391" cy="5816814"/>
          </a:xfrm>
          <a:custGeom>
            <a:avLst/>
            <a:gdLst/>
            <a:ahLst/>
            <a:cxnLst/>
            <a:rect l="l" t="t" r="r" b="b"/>
            <a:pathLst>
              <a:path w="10347391" h="5816814">
                <a:moveTo>
                  <a:pt x="0" y="0"/>
                </a:moveTo>
                <a:lnTo>
                  <a:pt x="10347391" y="0"/>
                </a:lnTo>
                <a:lnTo>
                  <a:pt x="10347391" y="5816814"/>
                </a:lnTo>
                <a:lnTo>
                  <a:pt x="0" y="5816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21" r="-1599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3101" y="665500"/>
            <a:ext cx="6054397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Asamblea Consejo Local de Salud</a:t>
            </a:r>
          </a:p>
          <a:p>
            <a:pPr algn="l">
              <a:lnSpc>
                <a:spcPts val="5399"/>
              </a:lnSpc>
            </a:pPr>
            <a:endParaRPr lang="en-US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39581" y="551200"/>
            <a:ext cx="10046711" cy="248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4F4F4"/>
                </a:solidFill>
                <a:latin typeface="Open Sans"/>
                <a:ea typeface="Open Sans"/>
                <a:cs typeface="Open Sans"/>
                <a:sym typeface="Open Sans"/>
              </a:rPr>
              <a:t>Los socios son representantes de otros consejos locales (CESFAM Mena, Puertas negras, HCVB, Quebrada verde, entre otros), brindando una amplia representatividad.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4F4F4"/>
                </a:solidFill>
                <a:latin typeface="Open Sans"/>
                <a:ea typeface="Open Sans"/>
                <a:cs typeface="Open Sans"/>
                <a:sym typeface="Open Sans"/>
              </a:rPr>
              <a:t>Reuniones mensuales desde el mes de marzo</a:t>
            </a:r>
          </a:p>
          <a:p>
            <a:pPr marL="1468138" lvl="2" indent="-489379" algn="l">
              <a:lnSpc>
                <a:spcPts val="4760"/>
              </a:lnSpc>
              <a:buFont typeface="Arial"/>
              <a:buChar char="⚬"/>
            </a:pPr>
            <a:endParaRPr lang="en-US" sz="2699">
              <a:solidFill>
                <a:srgbClr val="F4F4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519851" y="608400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456137" y="4024679"/>
            <a:ext cx="4473399" cy="3277864"/>
          </a:xfrm>
          <a:custGeom>
            <a:avLst/>
            <a:gdLst/>
            <a:ahLst/>
            <a:cxnLst/>
            <a:rect l="l" t="t" r="r" b="b"/>
            <a:pathLst>
              <a:path w="4473399" h="3277864">
                <a:moveTo>
                  <a:pt x="0" y="0"/>
                </a:moveTo>
                <a:lnTo>
                  <a:pt x="4473399" y="0"/>
                </a:lnTo>
                <a:lnTo>
                  <a:pt x="4473399" y="3277864"/>
                </a:lnTo>
                <a:lnTo>
                  <a:pt x="0" y="327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57" r="-3294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39549" y="4024679"/>
            <a:ext cx="5850138" cy="3277864"/>
          </a:xfrm>
          <a:custGeom>
            <a:avLst/>
            <a:gdLst/>
            <a:ahLst/>
            <a:cxnLst/>
            <a:rect l="l" t="t" r="r" b="b"/>
            <a:pathLst>
              <a:path w="5850138" h="3277864">
                <a:moveTo>
                  <a:pt x="0" y="0"/>
                </a:moveTo>
                <a:lnTo>
                  <a:pt x="5850138" y="0"/>
                </a:lnTo>
                <a:lnTo>
                  <a:pt x="5850138" y="3277864"/>
                </a:lnTo>
                <a:lnTo>
                  <a:pt x="0" y="327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96430" y="4024679"/>
            <a:ext cx="5985664" cy="3277864"/>
          </a:xfrm>
          <a:custGeom>
            <a:avLst/>
            <a:gdLst/>
            <a:ahLst/>
            <a:cxnLst/>
            <a:rect l="l" t="t" r="r" b="b"/>
            <a:pathLst>
              <a:path w="5985664" h="3277864">
                <a:moveTo>
                  <a:pt x="0" y="0"/>
                </a:moveTo>
                <a:lnTo>
                  <a:pt x="5985664" y="0"/>
                </a:lnTo>
                <a:lnTo>
                  <a:pt x="5985664" y="3277864"/>
                </a:lnTo>
                <a:lnTo>
                  <a:pt x="0" y="3277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3101" y="665500"/>
            <a:ext cx="6054397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Asamblea Consejo Local de Salud</a:t>
            </a:r>
          </a:p>
          <a:p>
            <a:pPr algn="l">
              <a:lnSpc>
                <a:spcPts val="5399"/>
              </a:lnSpc>
            </a:pPr>
            <a:endParaRPr lang="en-US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519851" y="608400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93101" y="3197616"/>
            <a:ext cx="8186266" cy="6060684"/>
          </a:xfrm>
          <a:custGeom>
            <a:avLst/>
            <a:gdLst/>
            <a:ahLst/>
            <a:cxnLst/>
            <a:rect l="l" t="t" r="r" b="b"/>
            <a:pathLst>
              <a:path w="8186266" h="6060684">
                <a:moveTo>
                  <a:pt x="0" y="0"/>
                </a:moveTo>
                <a:lnTo>
                  <a:pt x="8186266" y="0"/>
                </a:lnTo>
                <a:lnTo>
                  <a:pt x="8186266" y="6060684"/>
                </a:lnTo>
                <a:lnTo>
                  <a:pt x="0" y="6060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6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22651" y="3197616"/>
            <a:ext cx="7636649" cy="6038827"/>
          </a:xfrm>
          <a:custGeom>
            <a:avLst/>
            <a:gdLst/>
            <a:ahLst/>
            <a:cxnLst/>
            <a:rect l="l" t="t" r="r" b="b"/>
            <a:pathLst>
              <a:path w="7636649" h="6038827">
                <a:moveTo>
                  <a:pt x="0" y="0"/>
                </a:moveTo>
                <a:lnTo>
                  <a:pt x="7636649" y="0"/>
                </a:lnTo>
                <a:lnTo>
                  <a:pt x="7636649" y="6038827"/>
                </a:lnTo>
                <a:lnTo>
                  <a:pt x="0" y="6038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3101" y="675025"/>
            <a:ext cx="7903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ACTIVIDADES DEL CONSEJO CONSULTIVO USUARIO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2220444" y="3377588"/>
            <a:ext cx="13847112" cy="6386980"/>
          </a:xfrm>
          <a:custGeom>
            <a:avLst/>
            <a:gdLst/>
            <a:ahLst/>
            <a:cxnLst/>
            <a:rect l="l" t="t" r="r" b="b"/>
            <a:pathLst>
              <a:path w="13847112" h="6386980">
                <a:moveTo>
                  <a:pt x="0" y="0"/>
                </a:moveTo>
                <a:lnTo>
                  <a:pt x="13847112" y="0"/>
                </a:lnTo>
                <a:lnTo>
                  <a:pt x="13847112" y="6386981"/>
                </a:lnTo>
                <a:lnTo>
                  <a:pt x="0" y="6386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7882" y="552364"/>
            <a:ext cx="7903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ACTIVIDADES DEL CONSEJO CONSULTIVO USUARIO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1047282"/>
            <a:ext cx="7903367" cy="10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Firma convenio Fundación María Bonnebas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7882" y="552364"/>
            <a:ext cx="7903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ACTIVIDADES DEL CONSEJO CONSULTIVO USUARIO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047282"/>
            <a:ext cx="7903367" cy="10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Campañas comunicacionales de actualización de datos</a:t>
            </a:r>
          </a:p>
        </p:txBody>
      </p:sp>
      <p:sp>
        <p:nvSpPr>
          <p:cNvPr id="6" name="Freeform 6"/>
          <p:cNvSpPr/>
          <p:nvPr/>
        </p:nvSpPr>
        <p:spPr>
          <a:xfrm>
            <a:off x="2482803" y="3247991"/>
            <a:ext cx="4162588" cy="6376041"/>
          </a:xfrm>
          <a:custGeom>
            <a:avLst/>
            <a:gdLst/>
            <a:ahLst/>
            <a:cxnLst/>
            <a:rect l="l" t="t" r="r" b="b"/>
            <a:pathLst>
              <a:path w="4162588" h="6376041">
                <a:moveTo>
                  <a:pt x="0" y="0"/>
                </a:moveTo>
                <a:lnTo>
                  <a:pt x="4162588" y="0"/>
                </a:lnTo>
                <a:lnTo>
                  <a:pt x="4162588" y="6376041"/>
                </a:lnTo>
                <a:lnTo>
                  <a:pt x="0" y="6376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837" b="-248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64914" y="3247991"/>
            <a:ext cx="4307538" cy="6376041"/>
          </a:xfrm>
          <a:custGeom>
            <a:avLst/>
            <a:gdLst/>
            <a:ahLst/>
            <a:cxnLst/>
            <a:rect l="l" t="t" r="r" b="b"/>
            <a:pathLst>
              <a:path w="4307538" h="6376041">
                <a:moveTo>
                  <a:pt x="0" y="0"/>
                </a:moveTo>
                <a:lnTo>
                  <a:pt x="4307538" y="0"/>
                </a:lnTo>
                <a:lnTo>
                  <a:pt x="4307538" y="6376041"/>
                </a:lnTo>
                <a:lnTo>
                  <a:pt x="0" y="637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814" b="-296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55188" y="3247991"/>
            <a:ext cx="3950009" cy="6376041"/>
          </a:xfrm>
          <a:custGeom>
            <a:avLst/>
            <a:gdLst/>
            <a:ahLst/>
            <a:cxnLst/>
            <a:rect l="l" t="t" r="r" b="b"/>
            <a:pathLst>
              <a:path w="3950009" h="6376041">
                <a:moveTo>
                  <a:pt x="0" y="0"/>
                </a:moveTo>
                <a:lnTo>
                  <a:pt x="3950009" y="0"/>
                </a:lnTo>
                <a:lnTo>
                  <a:pt x="3950009" y="6376041"/>
                </a:lnTo>
                <a:lnTo>
                  <a:pt x="0" y="6376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41" b="-24503"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7882" y="552364"/>
            <a:ext cx="7903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ACTIVIDADES DEL CONSEJO CONSULTIVO USUARIO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047282"/>
            <a:ext cx="7903367" cy="156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Campañas comunicacionales para enternder la ruta del paciente</a:t>
            </a:r>
          </a:p>
        </p:txBody>
      </p:sp>
      <p:sp>
        <p:nvSpPr>
          <p:cNvPr id="6" name="Freeform 6"/>
          <p:cNvSpPr/>
          <p:nvPr/>
        </p:nvSpPr>
        <p:spPr>
          <a:xfrm>
            <a:off x="3182145" y="3228110"/>
            <a:ext cx="5470417" cy="3234638"/>
          </a:xfrm>
          <a:custGeom>
            <a:avLst/>
            <a:gdLst/>
            <a:ahLst/>
            <a:cxnLst/>
            <a:rect l="l" t="t" r="r" b="b"/>
            <a:pathLst>
              <a:path w="5470417" h="3234638">
                <a:moveTo>
                  <a:pt x="0" y="0"/>
                </a:moveTo>
                <a:lnTo>
                  <a:pt x="5470418" y="0"/>
                </a:lnTo>
                <a:lnTo>
                  <a:pt x="5470418" y="3234638"/>
                </a:lnTo>
                <a:lnTo>
                  <a:pt x="0" y="323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8428" b="-752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14818" y="3170984"/>
            <a:ext cx="5470417" cy="3291764"/>
          </a:xfrm>
          <a:custGeom>
            <a:avLst/>
            <a:gdLst/>
            <a:ahLst/>
            <a:cxnLst/>
            <a:rect l="l" t="t" r="r" b="b"/>
            <a:pathLst>
              <a:path w="5470417" h="3291764">
                <a:moveTo>
                  <a:pt x="0" y="0"/>
                </a:moveTo>
                <a:lnTo>
                  <a:pt x="5470418" y="0"/>
                </a:lnTo>
                <a:lnTo>
                  <a:pt x="5470418" y="3291764"/>
                </a:lnTo>
                <a:lnTo>
                  <a:pt x="0" y="3291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7368" b="-7717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82145" y="6738198"/>
            <a:ext cx="5470417" cy="3210485"/>
          </a:xfrm>
          <a:custGeom>
            <a:avLst/>
            <a:gdLst/>
            <a:ahLst/>
            <a:cxnLst/>
            <a:rect l="l" t="t" r="r" b="b"/>
            <a:pathLst>
              <a:path w="5470417" h="3210485">
                <a:moveTo>
                  <a:pt x="0" y="0"/>
                </a:moveTo>
                <a:lnTo>
                  <a:pt x="5470418" y="0"/>
                </a:lnTo>
                <a:lnTo>
                  <a:pt x="5470418" y="3210485"/>
                </a:lnTo>
                <a:lnTo>
                  <a:pt x="0" y="3210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8396" b="-794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42965" y="6738198"/>
            <a:ext cx="5442271" cy="3210485"/>
          </a:xfrm>
          <a:custGeom>
            <a:avLst/>
            <a:gdLst/>
            <a:ahLst/>
            <a:cxnLst/>
            <a:rect l="l" t="t" r="r" b="b"/>
            <a:pathLst>
              <a:path w="5442271" h="3210485">
                <a:moveTo>
                  <a:pt x="0" y="0"/>
                </a:moveTo>
                <a:lnTo>
                  <a:pt x="5442271" y="0"/>
                </a:lnTo>
                <a:lnTo>
                  <a:pt x="5442271" y="3210485"/>
                </a:lnTo>
                <a:lnTo>
                  <a:pt x="0" y="3210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8708" b="-83997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3590" y="1332287"/>
            <a:ext cx="9080550" cy="109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4"/>
              </a:lnSpc>
            </a:pPr>
            <a:r>
              <a:rPr lang="en-US" sz="7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MISIÓN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066650" y="7067972"/>
            <a:ext cx="8680200" cy="2759259"/>
            <a:chOff x="0" y="0"/>
            <a:chExt cx="2286143" cy="7267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143" cy="726718"/>
            </a:xfrm>
            <a:custGeom>
              <a:avLst/>
              <a:gdLst/>
              <a:ahLst/>
              <a:cxnLst/>
              <a:rect l="l" t="t" r="r" b="b"/>
              <a:pathLst>
                <a:path w="2286143" h="726718">
                  <a:moveTo>
                    <a:pt x="0" y="0"/>
                  </a:moveTo>
                  <a:lnTo>
                    <a:pt x="2286143" y="0"/>
                  </a:lnTo>
                  <a:lnTo>
                    <a:pt x="2286143" y="726718"/>
                  </a:lnTo>
                  <a:lnTo>
                    <a:pt x="0" y="72671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286143" cy="726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66650" y="459769"/>
            <a:ext cx="8680200" cy="2759259"/>
            <a:chOff x="0" y="0"/>
            <a:chExt cx="2286143" cy="726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143" cy="726718"/>
            </a:xfrm>
            <a:custGeom>
              <a:avLst/>
              <a:gdLst/>
              <a:ahLst/>
              <a:cxnLst/>
              <a:rect l="l" t="t" r="r" b="b"/>
              <a:pathLst>
                <a:path w="2286143" h="726718">
                  <a:moveTo>
                    <a:pt x="0" y="0"/>
                  </a:moveTo>
                  <a:lnTo>
                    <a:pt x="2286143" y="0"/>
                  </a:lnTo>
                  <a:lnTo>
                    <a:pt x="2286143" y="726718"/>
                  </a:lnTo>
                  <a:lnTo>
                    <a:pt x="0" y="72671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286143" cy="726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494140" y="696398"/>
            <a:ext cx="782521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 “Brindamos atención médico-quirúrgica de </a:t>
            </a:r>
            <a:r>
              <a:rPr lang="en-US" sz="30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alta complejidad</a:t>
            </a:r>
            <a:r>
              <a:rPr lang="en-US" sz="300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humanizada</a:t>
            </a:r>
            <a:r>
              <a:rPr lang="en-US" sz="300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eficiente</a:t>
            </a:r>
            <a:r>
              <a:rPr lang="en-US" sz="300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 y de </a:t>
            </a:r>
            <a:r>
              <a:rPr lang="en-US" sz="30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calidad</a:t>
            </a:r>
            <a:r>
              <a:rPr lang="en-US" sz="300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, con compromiso hacia nuestros pacientes y la comunidad”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34081" y="3735248"/>
            <a:ext cx="7825219" cy="287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 líderes en 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innovación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digitalizados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con alta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tecnología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infraestructura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moderna, ofreciendo atención 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resolutiva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humanizada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inclusiva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manteniendo nuestro compromiso con nuestros pacientes, comunidad y medio ambiente."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34081" y="7533202"/>
            <a:ext cx="7825219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547C7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Compromiso</a:t>
            </a:r>
          </a:p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547C7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Respeto</a:t>
            </a:r>
          </a:p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547C7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Excelencia</a:t>
            </a:r>
          </a:p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3547C7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Responsabilidad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3590" y="4646410"/>
            <a:ext cx="9080550" cy="109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4"/>
              </a:lnSpc>
            </a:pPr>
            <a:r>
              <a:rPr lang="en-US" sz="7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3590" y="7940491"/>
            <a:ext cx="9080550" cy="109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4"/>
              </a:lnSpc>
            </a:pPr>
            <a:r>
              <a:rPr lang="en-US" sz="7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VALORES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7882" y="552364"/>
            <a:ext cx="79033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ACTIVIDADES Y VOLUNTARIADOS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047282"/>
            <a:ext cx="7903367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Damas de Blanco</a:t>
            </a:r>
          </a:p>
        </p:txBody>
      </p:sp>
      <p:sp>
        <p:nvSpPr>
          <p:cNvPr id="6" name="Freeform 6"/>
          <p:cNvSpPr/>
          <p:nvPr/>
        </p:nvSpPr>
        <p:spPr>
          <a:xfrm>
            <a:off x="2911288" y="3129135"/>
            <a:ext cx="11875688" cy="6680075"/>
          </a:xfrm>
          <a:custGeom>
            <a:avLst/>
            <a:gdLst/>
            <a:ahLst/>
            <a:cxnLst/>
            <a:rect l="l" t="t" r="r" b="b"/>
            <a:pathLst>
              <a:path w="11875688" h="6680075">
                <a:moveTo>
                  <a:pt x="0" y="0"/>
                </a:moveTo>
                <a:lnTo>
                  <a:pt x="11875688" y="0"/>
                </a:lnTo>
                <a:lnTo>
                  <a:pt x="11875688" y="6680074"/>
                </a:lnTo>
                <a:lnTo>
                  <a:pt x="0" y="668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50" b="-23361"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7882" y="552364"/>
            <a:ext cx="79033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ACTIVIDADES DE PARTICIPACION SOCIAL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047282"/>
            <a:ext cx="7903367" cy="10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Feria de salud enmarcada en atención preferente</a:t>
            </a:r>
          </a:p>
        </p:txBody>
      </p:sp>
      <p:sp>
        <p:nvSpPr>
          <p:cNvPr id="6" name="Freeform 6"/>
          <p:cNvSpPr/>
          <p:nvPr/>
        </p:nvSpPr>
        <p:spPr>
          <a:xfrm>
            <a:off x="457975" y="3784156"/>
            <a:ext cx="7298859" cy="5474144"/>
          </a:xfrm>
          <a:custGeom>
            <a:avLst/>
            <a:gdLst/>
            <a:ahLst/>
            <a:cxnLst/>
            <a:rect l="l" t="t" r="r" b="b"/>
            <a:pathLst>
              <a:path w="7298859" h="5474144">
                <a:moveTo>
                  <a:pt x="0" y="0"/>
                </a:moveTo>
                <a:lnTo>
                  <a:pt x="7298859" y="0"/>
                </a:lnTo>
                <a:lnTo>
                  <a:pt x="7298859" y="5474144"/>
                </a:lnTo>
                <a:lnTo>
                  <a:pt x="0" y="547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98213" y="3784156"/>
            <a:ext cx="9731812" cy="5474144"/>
          </a:xfrm>
          <a:custGeom>
            <a:avLst/>
            <a:gdLst/>
            <a:ahLst/>
            <a:cxnLst/>
            <a:rect l="l" t="t" r="r" b="b"/>
            <a:pathLst>
              <a:path w="9731812" h="5474144">
                <a:moveTo>
                  <a:pt x="0" y="0"/>
                </a:moveTo>
                <a:lnTo>
                  <a:pt x="9731812" y="0"/>
                </a:lnTo>
                <a:lnTo>
                  <a:pt x="9731812" y="5474144"/>
                </a:lnTo>
                <a:lnTo>
                  <a:pt x="0" y="5474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37882" y="3732897"/>
            <a:ext cx="9822938" cy="5525403"/>
          </a:xfrm>
          <a:custGeom>
            <a:avLst/>
            <a:gdLst/>
            <a:ahLst/>
            <a:cxnLst/>
            <a:rect l="l" t="t" r="r" b="b"/>
            <a:pathLst>
              <a:path w="9822938" h="5525403">
                <a:moveTo>
                  <a:pt x="0" y="0"/>
                </a:moveTo>
                <a:lnTo>
                  <a:pt x="9822938" y="0"/>
                </a:lnTo>
                <a:lnTo>
                  <a:pt x="9822938" y="5525403"/>
                </a:lnTo>
                <a:lnTo>
                  <a:pt x="0" y="55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837" t="-7266" r="-18303" b="-600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11536" y="4553815"/>
            <a:ext cx="6603726" cy="3883568"/>
          </a:xfrm>
          <a:custGeom>
            <a:avLst/>
            <a:gdLst/>
            <a:ahLst/>
            <a:cxnLst/>
            <a:rect l="l" t="t" r="r" b="b"/>
            <a:pathLst>
              <a:path w="6603726" h="3883568">
                <a:moveTo>
                  <a:pt x="0" y="0"/>
                </a:moveTo>
                <a:lnTo>
                  <a:pt x="6603726" y="0"/>
                </a:lnTo>
                <a:lnTo>
                  <a:pt x="6603726" y="3883568"/>
                </a:lnTo>
                <a:lnTo>
                  <a:pt x="0" y="3883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3" r="-712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7882" y="552364"/>
            <a:ext cx="79033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ESTRATEGIAS DE HUMANIZACION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047282"/>
            <a:ext cx="7903367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Mural HEP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37882" y="3753556"/>
            <a:ext cx="4550275" cy="5504744"/>
          </a:xfrm>
          <a:custGeom>
            <a:avLst/>
            <a:gdLst/>
            <a:ahLst/>
            <a:cxnLst/>
            <a:rect l="l" t="t" r="r" b="b"/>
            <a:pathLst>
              <a:path w="4550275" h="5504744">
                <a:moveTo>
                  <a:pt x="0" y="0"/>
                </a:moveTo>
                <a:lnTo>
                  <a:pt x="4550275" y="0"/>
                </a:lnTo>
                <a:lnTo>
                  <a:pt x="4550275" y="5504744"/>
                </a:lnTo>
                <a:lnTo>
                  <a:pt x="0" y="5504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651" r="-196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43403" y="3753556"/>
            <a:ext cx="7826704" cy="5504744"/>
          </a:xfrm>
          <a:custGeom>
            <a:avLst/>
            <a:gdLst/>
            <a:ahLst/>
            <a:cxnLst/>
            <a:rect l="l" t="t" r="r" b="b"/>
            <a:pathLst>
              <a:path w="7826704" h="5504744">
                <a:moveTo>
                  <a:pt x="0" y="0"/>
                </a:moveTo>
                <a:lnTo>
                  <a:pt x="7826704" y="0"/>
                </a:lnTo>
                <a:lnTo>
                  <a:pt x="7826704" y="5504744"/>
                </a:lnTo>
                <a:lnTo>
                  <a:pt x="0" y="5504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7882" y="552364"/>
            <a:ext cx="79033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ESTRATEGIAS DE HUMANIZACION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047282"/>
            <a:ext cx="7903367" cy="10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PARTICIPACIÓN EN CURSOS Y CONGRESOS</a:t>
            </a:r>
          </a:p>
        </p:txBody>
      </p:sp>
      <p:sp>
        <p:nvSpPr>
          <p:cNvPr id="8" name="Freeform 8"/>
          <p:cNvSpPr/>
          <p:nvPr/>
        </p:nvSpPr>
        <p:spPr>
          <a:xfrm>
            <a:off x="13625352" y="3753556"/>
            <a:ext cx="4462694" cy="5504744"/>
          </a:xfrm>
          <a:custGeom>
            <a:avLst/>
            <a:gdLst/>
            <a:ahLst/>
            <a:cxnLst/>
            <a:rect l="l" t="t" r="r" b="b"/>
            <a:pathLst>
              <a:path w="4462694" h="5504744">
                <a:moveTo>
                  <a:pt x="0" y="0"/>
                </a:moveTo>
                <a:lnTo>
                  <a:pt x="4462694" y="0"/>
                </a:lnTo>
                <a:lnTo>
                  <a:pt x="4462694" y="5504744"/>
                </a:lnTo>
                <a:lnTo>
                  <a:pt x="0" y="5504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37882" y="4027468"/>
            <a:ext cx="2829974" cy="3578548"/>
          </a:xfrm>
          <a:custGeom>
            <a:avLst/>
            <a:gdLst/>
            <a:ahLst/>
            <a:cxnLst/>
            <a:rect l="l" t="t" r="r" b="b"/>
            <a:pathLst>
              <a:path w="2829974" h="3578548">
                <a:moveTo>
                  <a:pt x="0" y="0"/>
                </a:moveTo>
                <a:lnTo>
                  <a:pt x="2829975" y="0"/>
                </a:lnTo>
                <a:lnTo>
                  <a:pt x="2829975" y="3578548"/>
                </a:lnTo>
                <a:lnTo>
                  <a:pt x="0" y="3578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9514" y="4027468"/>
            <a:ext cx="5333191" cy="3578548"/>
          </a:xfrm>
          <a:custGeom>
            <a:avLst/>
            <a:gdLst/>
            <a:ahLst/>
            <a:cxnLst/>
            <a:rect l="l" t="t" r="r" b="b"/>
            <a:pathLst>
              <a:path w="5333191" h="3578548">
                <a:moveTo>
                  <a:pt x="0" y="0"/>
                </a:moveTo>
                <a:lnTo>
                  <a:pt x="5333191" y="0"/>
                </a:lnTo>
                <a:lnTo>
                  <a:pt x="5333191" y="3578548"/>
                </a:lnTo>
                <a:lnTo>
                  <a:pt x="0" y="3578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4027468"/>
            <a:ext cx="8788695" cy="3578548"/>
          </a:xfrm>
          <a:custGeom>
            <a:avLst/>
            <a:gdLst/>
            <a:ahLst/>
            <a:cxnLst/>
            <a:rect l="l" t="t" r="r" b="b"/>
            <a:pathLst>
              <a:path w="8788695" h="3578548">
                <a:moveTo>
                  <a:pt x="0" y="0"/>
                </a:moveTo>
                <a:lnTo>
                  <a:pt x="8788695" y="0"/>
                </a:lnTo>
                <a:lnTo>
                  <a:pt x="8788695" y="3578548"/>
                </a:lnTo>
                <a:lnTo>
                  <a:pt x="0" y="357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7882" y="552364"/>
            <a:ext cx="79033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HOSPITAL AMIGO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1047282"/>
            <a:ext cx="7903367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Proyecto policlínico oncológico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37882" y="3710960"/>
            <a:ext cx="4117062" cy="5547340"/>
          </a:xfrm>
          <a:custGeom>
            <a:avLst/>
            <a:gdLst/>
            <a:ahLst/>
            <a:cxnLst/>
            <a:rect l="l" t="t" r="r" b="b"/>
            <a:pathLst>
              <a:path w="4117062" h="5547340">
                <a:moveTo>
                  <a:pt x="0" y="0"/>
                </a:moveTo>
                <a:lnTo>
                  <a:pt x="4117062" y="0"/>
                </a:lnTo>
                <a:lnTo>
                  <a:pt x="4117062" y="5547340"/>
                </a:lnTo>
                <a:lnTo>
                  <a:pt x="0" y="5547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8287514" y="743778"/>
            <a:ext cx="5547340" cy="11481703"/>
          </a:xfrm>
          <a:custGeom>
            <a:avLst/>
            <a:gdLst/>
            <a:ahLst/>
            <a:cxnLst/>
            <a:rect l="l" t="t" r="r" b="b"/>
            <a:pathLst>
              <a:path w="5547340" h="11481703">
                <a:moveTo>
                  <a:pt x="0" y="0"/>
                </a:moveTo>
                <a:lnTo>
                  <a:pt x="5547340" y="0"/>
                </a:lnTo>
                <a:lnTo>
                  <a:pt x="5547340" y="11481704"/>
                </a:lnTo>
                <a:lnTo>
                  <a:pt x="0" y="11481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7882" y="1075857"/>
            <a:ext cx="79033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HOSPITAL AMIGO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047282"/>
            <a:ext cx="7903367" cy="10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Proyecto para mejorar señalética dentro del HEP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37882" y="1075857"/>
            <a:ext cx="790336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NAVIDAD</a:t>
            </a:r>
          </a:p>
          <a:p>
            <a:pPr algn="l">
              <a:lnSpc>
                <a:spcPts val="5399"/>
              </a:lnSpc>
            </a:pPr>
            <a:r>
              <a:rPr lang="en-US" sz="4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DAMAS DE BLANCO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EE27C52-2326-4927-8474-FB924D88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78968"/>
            <a:ext cx="6459291" cy="645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C1337A-7FD6-462E-9A46-CF257F3EA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3178968"/>
            <a:ext cx="6503194" cy="65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5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7882" y="552364"/>
            <a:ext cx="79033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ESTRATEGIAS DE HUMANIZACION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047282"/>
            <a:ext cx="7903367" cy="10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LO QUE APUNTAMOS ESTE </a:t>
            </a: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</a:t>
            </a:r>
          </a:p>
        </p:txBody>
      </p:sp>
      <p:sp>
        <p:nvSpPr>
          <p:cNvPr id="6" name="Freeform 6"/>
          <p:cNvSpPr/>
          <p:nvPr/>
        </p:nvSpPr>
        <p:spPr>
          <a:xfrm>
            <a:off x="3776489" y="3655068"/>
            <a:ext cx="4688573" cy="5931817"/>
          </a:xfrm>
          <a:custGeom>
            <a:avLst/>
            <a:gdLst/>
            <a:ahLst/>
            <a:cxnLst/>
            <a:rect l="l" t="t" r="r" b="b"/>
            <a:pathLst>
              <a:path w="4688573" h="5931817">
                <a:moveTo>
                  <a:pt x="0" y="0"/>
                </a:moveTo>
                <a:lnTo>
                  <a:pt x="4688573" y="0"/>
                </a:lnTo>
                <a:lnTo>
                  <a:pt x="4688573" y="5931816"/>
                </a:lnTo>
                <a:lnTo>
                  <a:pt x="0" y="5931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39077" y="3655068"/>
            <a:ext cx="4716080" cy="5931817"/>
          </a:xfrm>
          <a:custGeom>
            <a:avLst/>
            <a:gdLst/>
            <a:ahLst/>
            <a:cxnLst/>
            <a:rect l="l" t="t" r="r" b="b"/>
            <a:pathLst>
              <a:path w="4716080" h="5931817">
                <a:moveTo>
                  <a:pt x="0" y="0"/>
                </a:moveTo>
                <a:lnTo>
                  <a:pt x="4716079" y="0"/>
                </a:lnTo>
                <a:lnTo>
                  <a:pt x="4716079" y="5931816"/>
                </a:lnTo>
                <a:lnTo>
                  <a:pt x="0" y="593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3191521" y="8573136"/>
            <a:ext cx="1671388" cy="1149079"/>
          </a:xfrm>
          <a:custGeom>
            <a:avLst/>
            <a:gdLst/>
            <a:ahLst/>
            <a:cxnLst/>
            <a:rect l="l" t="t" r="r" b="b"/>
            <a:pathLst>
              <a:path w="1671388" h="1149079">
                <a:moveTo>
                  <a:pt x="0" y="0"/>
                </a:moveTo>
                <a:lnTo>
                  <a:pt x="1671388" y="0"/>
                </a:lnTo>
                <a:lnTo>
                  <a:pt x="1671388" y="1149079"/>
                </a:lnTo>
                <a:lnTo>
                  <a:pt x="0" y="114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547C7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97590" y="2399347"/>
            <a:ext cx="8094210" cy="1677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PROYECTOS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783727" y="4107498"/>
            <a:ext cx="9048349" cy="2072004"/>
            <a:chOff x="0" y="0"/>
            <a:chExt cx="2383104" cy="5457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3104" cy="545713"/>
            </a:xfrm>
            <a:custGeom>
              <a:avLst/>
              <a:gdLst/>
              <a:ahLst/>
              <a:cxnLst/>
              <a:rect l="l" t="t" r="r" b="b"/>
              <a:pathLst>
                <a:path w="2383104" h="545713">
                  <a:moveTo>
                    <a:pt x="0" y="0"/>
                  </a:moveTo>
                  <a:lnTo>
                    <a:pt x="2383104" y="0"/>
                  </a:lnTo>
                  <a:lnTo>
                    <a:pt x="2383104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383104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INNOVACIÓN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215131" y="4194175"/>
            <a:ext cx="711279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</a:p>
        </p:txBody>
      </p:sp>
      <p:sp>
        <p:nvSpPr>
          <p:cNvPr id="11" name="Freeform 11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446012" y="639964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7882" y="552364"/>
            <a:ext cx="79033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 hospital que apunta a la </a:t>
            </a:r>
            <a:r>
              <a:rPr lang="en-US" sz="4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innovación</a:t>
            </a:r>
          </a:p>
        </p:txBody>
      </p:sp>
      <p:sp>
        <p:nvSpPr>
          <p:cNvPr id="5" name="Freeform 5"/>
          <p:cNvSpPr/>
          <p:nvPr/>
        </p:nvSpPr>
        <p:spPr>
          <a:xfrm>
            <a:off x="7440302" y="3913672"/>
            <a:ext cx="3055963" cy="5862759"/>
          </a:xfrm>
          <a:custGeom>
            <a:avLst/>
            <a:gdLst/>
            <a:ahLst/>
            <a:cxnLst/>
            <a:rect l="l" t="t" r="r" b="b"/>
            <a:pathLst>
              <a:path w="3055963" h="5862759">
                <a:moveTo>
                  <a:pt x="0" y="0"/>
                </a:moveTo>
                <a:lnTo>
                  <a:pt x="3055963" y="0"/>
                </a:lnTo>
                <a:lnTo>
                  <a:pt x="3055963" y="5862759"/>
                </a:lnTo>
                <a:lnTo>
                  <a:pt x="0" y="5862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98662"/>
            <a:ext cx="5415862" cy="1176171"/>
            <a:chOff x="0" y="0"/>
            <a:chExt cx="1748745" cy="3797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8745" cy="379778"/>
            </a:xfrm>
            <a:custGeom>
              <a:avLst/>
              <a:gdLst/>
              <a:ahLst/>
              <a:cxnLst/>
              <a:rect l="l" t="t" r="r" b="b"/>
              <a:pathLst>
                <a:path w="1748745" h="379778">
                  <a:moveTo>
                    <a:pt x="34308" y="0"/>
                  </a:moveTo>
                  <a:lnTo>
                    <a:pt x="1714437" y="0"/>
                  </a:lnTo>
                  <a:cubicBezTo>
                    <a:pt x="1733385" y="0"/>
                    <a:pt x="1748745" y="15360"/>
                    <a:pt x="1748745" y="34308"/>
                  </a:cubicBezTo>
                  <a:lnTo>
                    <a:pt x="1748745" y="345470"/>
                  </a:lnTo>
                  <a:cubicBezTo>
                    <a:pt x="1748745" y="364417"/>
                    <a:pt x="1733385" y="379778"/>
                    <a:pt x="1714437" y="379778"/>
                  </a:cubicBezTo>
                  <a:lnTo>
                    <a:pt x="34308" y="379778"/>
                  </a:lnTo>
                  <a:cubicBezTo>
                    <a:pt x="25209" y="379778"/>
                    <a:pt x="16482" y="376163"/>
                    <a:pt x="10049" y="369729"/>
                  </a:cubicBezTo>
                  <a:cubicBezTo>
                    <a:pt x="3615" y="363295"/>
                    <a:pt x="0" y="354569"/>
                    <a:pt x="0" y="345470"/>
                  </a:cubicBezTo>
                  <a:lnTo>
                    <a:pt x="0" y="34308"/>
                  </a:lnTo>
                  <a:cubicBezTo>
                    <a:pt x="0" y="25209"/>
                    <a:pt x="3615" y="16482"/>
                    <a:pt x="10049" y="10049"/>
                  </a:cubicBezTo>
                  <a:cubicBezTo>
                    <a:pt x="16482" y="3615"/>
                    <a:pt x="25209" y="0"/>
                    <a:pt x="34308" y="0"/>
                  </a:cubicBezTo>
                  <a:close/>
                </a:path>
              </a:pathLst>
            </a:custGeom>
            <a:solidFill>
              <a:srgbClr val="9769C4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48745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CONFORMACIÓN EQUIPO DE INNOVACIÓN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028366"/>
            <a:ext cx="5415862" cy="1633371"/>
            <a:chOff x="0" y="0"/>
            <a:chExt cx="1748745" cy="5274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8745" cy="527404"/>
            </a:xfrm>
            <a:custGeom>
              <a:avLst/>
              <a:gdLst/>
              <a:ahLst/>
              <a:cxnLst/>
              <a:rect l="l" t="t" r="r" b="b"/>
              <a:pathLst>
                <a:path w="1748745" h="527404">
                  <a:moveTo>
                    <a:pt x="34308" y="0"/>
                  </a:moveTo>
                  <a:lnTo>
                    <a:pt x="1714437" y="0"/>
                  </a:lnTo>
                  <a:cubicBezTo>
                    <a:pt x="1733385" y="0"/>
                    <a:pt x="1748745" y="15360"/>
                    <a:pt x="1748745" y="34308"/>
                  </a:cubicBezTo>
                  <a:lnTo>
                    <a:pt x="1748745" y="493097"/>
                  </a:lnTo>
                  <a:cubicBezTo>
                    <a:pt x="1748745" y="502196"/>
                    <a:pt x="1745130" y="510922"/>
                    <a:pt x="1738696" y="517356"/>
                  </a:cubicBezTo>
                  <a:cubicBezTo>
                    <a:pt x="1732262" y="523790"/>
                    <a:pt x="1723536" y="527404"/>
                    <a:pt x="1714437" y="527404"/>
                  </a:cubicBezTo>
                  <a:lnTo>
                    <a:pt x="34308" y="527404"/>
                  </a:lnTo>
                  <a:cubicBezTo>
                    <a:pt x="25209" y="527404"/>
                    <a:pt x="16482" y="523790"/>
                    <a:pt x="10049" y="517356"/>
                  </a:cubicBezTo>
                  <a:cubicBezTo>
                    <a:pt x="3615" y="510922"/>
                    <a:pt x="0" y="502196"/>
                    <a:pt x="0" y="493097"/>
                  </a:cubicBezTo>
                  <a:lnTo>
                    <a:pt x="0" y="34308"/>
                  </a:lnTo>
                  <a:cubicBezTo>
                    <a:pt x="0" y="25209"/>
                    <a:pt x="3615" y="16482"/>
                    <a:pt x="10049" y="10049"/>
                  </a:cubicBezTo>
                  <a:cubicBezTo>
                    <a:pt x="16482" y="3615"/>
                    <a:pt x="25209" y="0"/>
                    <a:pt x="34308" y="0"/>
                  </a:cubicBezTo>
                  <a:close/>
                </a:path>
              </a:pathLst>
            </a:custGeom>
            <a:solidFill>
              <a:srgbClr val="EFC525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748745" cy="594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POSTULACIÓN A PROGRAMA CENS - JUEGATELA POR LA INNOVACIÓN 2.0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8936419"/>
            <a:ext cx="5415862" cy="1176171"/>
            <a:chOff x="0" y="0"/>
            <a:chExt cx="1748745" cy="3797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8745" cy="379778"/>
            </a:xfrm>
            <a:custGeom>
              <a:avLst/>
              <a:gdLst/>
              <a:ahLst/>
              <a:cxnLst/>
              <a:rect l="l" t="t" r="r" b="b"/>
              <a:pathLst>
                <a:path w="1748745" h="379778">
                  <a:moveTo>
                    <a:pt x="34308" y="0"/>
                  </a:moveTo>
                  <a:lnTo>
                    <a:pt x="1714437" y="0"/>
                  </a:lnTo>
                  <a:cubicBezTo>
                    <a:pt x="1733385" y="0"/>
                    <a:pt x="1748745" y="15360"/>
                    <a:pt x="1748745" y="34308"/>
                  </a:cubicBezTo>
                  <a:lnTo>
                    <a:pt x="1748745" y="345470"/>
                  </a:lnTo>
                  <a:cubicBezTo>
                    <a:pt x="1748745" y="364417"/>
                    <a:pt x="1733385" y="379778"/>
                    <a:pt x="1714437" y="379778"/>
                  </a:cubicBezTo>
                  <a:lnTo>
                    <a:pt x="34308" y="379778"/>
                  </a:lnTo>
                  <a:cubicBezTo>
                    <a:pt x="25209" y="379778"/>
                    <a:pt x="16482" y="376163"/>
                    <a:pt x="10049" y="369729"/>
                  </a:cubicBezTo>
                  <a:cubicBezTo>
                    <a:pt x="3615" y="363295"/>
                    <a:pt x="0" y="354569"/>
                    <a:pt x="0" y="345470"/>
                  </a:cubicBezTo>
                  <a:lnTo>
                    <a:pt x="0" y="34308"/>
                  </a:lnTo>
                  <a:cubicBezTo>
                    <a:pt x="0" y="25209"/>
                    <a:pt x="3615" y="16482"/>
                    <a:pt x="10049" y="10049"/>
                  </a:cubicBezTo>
                  <a:cubicBezTo>
                    <a:pt x="16482" y="3615"/>
                    <a:pt x="25209" y="0"/>
                    <a:pt x="34308" y="0"/>
                  </a:cubicBezTo>
                  <a:close/>
                </a:path>
              </a:pathLst>
            </a:custGeom>
            <a:solidFill>
              <a:srgbClr val="E44354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748745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PROYECTO DE SISTEMA DE CONTACTABILIDAD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92006" y="4482530"/>
            <a:ext cx="5767294" cy="1176171"/>
            <a:chOff x="0" y="0"/>
            <a:chExt cx="1862220" cy="3797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2220" cy="379778"/>
            </a:xfrm>
            <a:custGeom>
              <a:avLst/>
              <a:gdLst/>
              <a:ahLst/>
              <a:cxnLst/>
              <a:rect l="l" t="t" r="r" b="b"/>
              <a:pathLst>
                <a:path w="1862220" h="379778">
                  <a:moveTo>
                    <a:pt x="32217" y="0"/>
                  </a:moveTo>
                  <a:lnTo>
                    <a:pt x="1830002" y="0"/>
                  </a:lnTo>
                  <a:cubicBezTo>
                    <a:pt x="1838547" y="0"/>
                    <a:pt x="1846742" y="3394"/>
                    <a:pt x="1852783" y="9436"/>
                  </a:cubicBezTo>
                  <a:cubicBezTo>
                    <a:pt x="1858825" y="15478"/>
                    <a:pt x="1862220" y="23673"/>
                    <a:pt x="1862220" y="32217"/>
                  </a:cubicBezTo>
                  <a:lnTo>
                    <a:pt x="1862220" y="347560"/>
                  </a:lnTo>
                  <a:cubicBezTo>
                    <a:pt x="1862220" y="356105"/>
                    <a:pt x="1858825" y="364299"/>
                    <a:pt x="1852783" y="370341"/>
                  </a:cubicBezTo>
                  <a:cubicBezTo>
                    <a:pt x="1846742" y="376383"/>
                    <a:pt x="1838547" y="379778"/>
                    <a:pt x="1830002" y="379778"/>
                  </a:cubicBezTo>
                  <a:lnTo>
                    <a:pt x="32217" y="379778"/>
                  </a:lnTo>
                  <a:cubicBezTo>
                    <a:pt x="23673" y="379778"/>
                    <a:pt x="15478" y="376383"/>
                    <a:pt x="9436" y="370341"/>
                  </a:cubicBezTo>
                  <a:cubicBezTo>
                    <a:pt x="3394" y="364299"/>
                    <a:pt x="0" y="356105"/>
                    <a:pt x="0" y="347560"/>
                  </a:cubicBezTo>
                  <a:lnTo>
                    <a:pt x="0" y="32217"/>
                  </a:lnTo>
                  <a:cubicBezTo>
                    <a:pt x="0" y="23673"/>
                    <a:pt x="3394" y="15478"/>
                    <a:pt x="9436" y="9436"/>
                  </a:cubicBezTo>
                  <a:cubicBezTo>
                    <a:pt x="15478" y="3394"/>
                    <a:pt x="23673" y="0"/>
                    <a:pt x="32217" y="0"/>
                  </a:cubicBezTo>
                  <a:close/>
                </a:path>
              </a:pathLst>
            </a:custGeom>
            <a:solidFill>
              <a:srgbClr val="50BBC9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862220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PARTICIPACIÓN DESAFÍO ASIVA CENS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92006" y="7451789"/>
            <a:ext cx="5767294" cy="1176171"/>
            <a:chOff x="0" y="0"/>
            <a:chExt cx="1862220" cy="3797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62220" cy="379778"/>
            </a:xfrm>
            <a:custGeom>
              <a:avLst/>
              <a:gdLst/>
              <a:ahLst/>
              <a:cxnLst/>
              <a:rect l="l" t="t" r="r" b="b"/>
              <a:pathLst>
                <a:path w="1862220" h="379778">
                  <a:moveTo>
                    <a:pt x="32217" y="0"/>
                  </a:moveTo>
                  <a:lnTo>
                    <a:pt x="1830002" y="0"/>
                  </a:lnTo>
                  <a:cubicBezTo>
                    <a:pt x="1838547" y="0"/>
                    <a:pt x="1846742" y="3394"/>
                    <a:pt x="1852783" y="9436"/>
                  </a:cubicBezTo>
                  <a:cubicBezTo>
                    <a:pt x="1858825" y="15478"/>
                    <a:pt x="1862220" y="23673"/>
                    <a:pt x="1862220" y="32217"/>
                  </a:cubicBezTo>
                  <a:lnTo>
                    <a:pt x="1862220" y="347560"/>
                  </a:lnTo>
                  <a:cubicBezTo>
                    <a:pt x="1862220" y="356105"/>
                    <a:pt x="1858825" y="364299"/>
                    <a:pt x="1852783" y="370341"/>
                  </a:cubicBezTo>
                  <a:cubicBezTo>
                    <a:pt x="1846742" y="376383"/>
                    <a:pt x="1838547" y="379778"/>
                    <a:pt x="1830002" y="379778"/>
                  </a:cubicBezTo>
                  <a:lnTo>
                    <a:pt x="32217" y="379778"/>
                  </a:lnTo>
                  <a:cubicBezTo>
                    <a:pt x="23673" y="379778"/>
                    <a:pt x="15478" y="376383"/>
                    <a:pt x="9436" y="370341"/>
                  </a:cubicBezTo>
                  <a:cubicBezTo>
                    <a:pt x="3394" y="364299"/>
                    <a:pt x="0" y="356105"/>
                    <a:pt x="0" y="347560"/>
                  </a:cubicBezTo>
                  <a:lnTo>
                    <a:pt x="0" y="32217"/>
                  </a:lnTo>
                  <a:cubicBezTo>
                    <a:pt x="0" y="23673"/>
                    <a:pt x="3394" y="15478"/>
                    <a:pt x="9436" y="9436"/>
                  </a:cubicBezTo>
                  <a:cubicBezTo>
                    <a:pt x="15478" y="3394"/>
                    <a:pt x="23673" y="0"/>
                    <a:pt x="32217" y="0"/>
                  </a:cubicBezTo>
                  <a:close/>
                </a:path>
              </a:pathLst>
            </a:custGeom>
            <a:solidFill>
              <a:srgbClr val="EE7136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862220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PROYECTO DE REALIDAD VIRTUAL EN REHABILITACIÓN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120188" y="640013"/>
            <a:ext cx="19050" cy="182505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373288" y="706639"/>
            <a:ext cx="821272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 hospital que apoya el desarrollo de </a:t>
            </a:r>
            <a:r>
              <a:rPr lang="en-US" sz="4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proyectos</a:t>
            </a:r>
          </a:p>
        </p:txBody>
      </p:sp>
      <p:sp>
        <p:nvSpPr>
          <p:cNvPr id="5" name="Freeform 5"/>
          <p:cNvSpPr/>
          <p:nvPr/>
        </p:nvSpPr>
        <p:spPr>
          <a:xfrm>
            <a:off x="6969451" y="3097309"/>
            <a:ext cx="4549880" cy="6778220"/>
          </a:xfrm>
          <a:custGeom>
            <a:avLst/>
            <a:gdLst/>
            <a:ahLst/>
            <a:cxnLst/>
            <a:rect l="l" t="t" r="r" b="b"/>
            <a:pathLst>
              <a:path w="4549880" h="6778220">
                <a:moveTo>
                  <a:pt x="0" y="0"/>
                </a:moveTo>
                <a:lnTo>
                  <a:pt x="4549881" y="0"/>
                </a:lnTo>
                <a:lnTo>
                  <a:pt x="4549881" y="6778221"/>
                </a:lnTo>
                <a:lnTo>
                  <a:pt x="0" y="6778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25695" y="3097309"/>
            <a:ext cx="4471790" cy="1176171"/>
            <a:chOff x="0" y="0"/>
            <a:chExt cx="1443910" cy="3797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3910" cy="379778"/>
            </a:xfrm>
            <a:custGeom>
              <a:avLst/>
              <a:gdLst/>
              <a:ahLst/>
              <a:cxnLst/>
              <a:rect l="l" t="t" r="r" b="b"/>
              <a:pathLst>
                <a:path w="1443910" h="379778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338227"/>
                  </a:lnTo>
                  <a:cubicBezTo>
                    <a:pt x="1443910" y="349247"/>
                    <a:pt x="1439533" y="359815"/>
                    <a:pt x="1431740" y="367608"/>
                  </a:cubicBezTo>
                  <a:cubicBezTo>
                    <a:pt x="1423948" y="375400"/>
                    <a:pt x="1413379" y="379778"/>
                    <a:pt x="1402359" y="379778"/>
                  </a:cubicBezTo>
                  <a:lnTo>
                    <a:pt x="41551" y="379778"/>
                  </a:lnTo>
                  <a:cubicBezTo>
                    <a:pt x="30531" y="379778"/>
                    <a:pt x="19962" y="375400"/>
                    <a:pt x="12170" y="367608"/>
                  </a:cubicBezTo>
                  <a:cubicBezTo>
                    <a:pt x="4378" y="359815"/>
                    <a:pt x="0" y="349247"/>
                    <a:pt x="0" y="338227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E44354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443910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POSTULACIÓN PROYECTO REHABILITACIÓN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5695" y="5489065"/>
            <a:ext cx="4471790" cy="1176171"/>
            <a:chOff x="0" y="0"/>
            <a:chExt cx="1443910" cy="3797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3910" cy="379778"/>
            </a:xfrm>
            <a:custGeom>
              <a:avLst/>
              <a:gdLst/>
              <a:ahLst/>
              <a:cxnLst/>
              <a:rect l="l" t="t" r="r" b="b"/>
              <a:pathLst>
                <a:path w="1443910" h="379778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338227"/>
                  </a:lnTo>
                  <a:cubicBezTo>
                    <a:pt x="1443910" y="349247"/>
                    <a:pt x="1439533" y="359815"/>
                    <a:pt x="1431740" y="367608"/>
                  </a:cubicBezTo>
                  <a:cubicBezTo>
                    <a:pt x="1423948" y="375400"/>
                    <a:pt x="1413379" y="379778"/>
                    <a:pt x="1402359" y="379778"/>
                  </a:cubicBezTo>
                  <a:lnTo>
                    <a:pt x="41551" y="379778"/>
                  </a:lnTo>
                  <a:cubicBezTo>
                    <a:pt x="30531" y="379778"/>
                    <a:pt x="19962" y="375400"/>
                    <a:pt x="12170" y="367608"/>
                  </a:cubicBezTo>
                  <a:cubicBezTo>
                    <a:pt x="4378" y="359815"/>
                    <a:pt x="0" y="349247"/>
                    <a:pt x="0" y="338227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9769C4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43910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REMODELACIÓN COMEDOR - FUNDACIÓN 7 SUEÑOS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5695" y="7880822"/>
            <a:ext cx="4471790" cy="1176171"/>
            <a:chOff x="0" y="0"/>
            <a:chExt cx="1443910" cy="3797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3910" cy="379778"/>
            </a:xfrm>
            <a:custGeom>
              <a:avLst/>
              <a:gdLst/>
              <a:ahLst/>
              <a:cxnLst/>
              <a:rect l="l" t="t" r="r" b="b"/>
              <a:pathLst>
                <a:path w="1443910" h="379778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338227"/>
                  </a:lnTo>
                  <a:cubicBezTo>
                    <a:pt x="1443910" y="349247"/>
                    <a:pt x="1439533" y="359815"/>
                    <a:pt x="1431740" y="367608"/>
                  </a:cubicBezTo>
                  <a:cubicBezTo>
                    <a:pt x="1423948" y="375400"/>
                    <a:pt x="1413379" y="379778"/>
                    <a:pt x="1402359" y="379778"/>
                  </a:cubicBezTo>
                  <a:lnTo>
                    <a:pt x="41551" y="379778"/>
                  </a:lnTo>
                  <a:cubicBezTo>
                    <a:pt x="30531" y="379778"/>
                    <a:pt x="19962" y="375400"/>
                    <a:pt x="12170" y="367608"/>
                  </a:cubicBezTo>
                  <a:cubicBezTo>
                    <a:pt x="4378" y="359815"/>
                    <a:pt x="0" y="349247"/>
                    <a:pt x="0" y="338227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EFC525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443910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REMODELACIÓN VESTIDORES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87510" y="3097309"/>
            <a:ext cx="4471790" cy="1633371"/>
            <a:chOff x="0" y="0"/>
            <a:chExt cx="1443910" cy="5274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3910" cy="527404"/>
            </a:xfrm>
            <a:custGeom>
              <a:avLst/>
              <a:gdLst/>
              <a:ahLst/>
              <a:cxnLst/>
              <a:rect l="l" t="t" r="r" b="b"/>
              <a:pathLst>
                <a:path w="1443910" h="527404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485854"/>
                  </a:lnTo>
                  <a:cubicBezTo>
                    <a:pt x="1443910" y="496873"/>
                    <a:pt x="1439533" y="507442"/>
                    <a:pt x="1431740" y="515234"/>
                  </a:cubicBezTo>
                  <a:cubicBezTo>
                    <a:pt x="1423948" y="523027"/>
                    <a:pt x="1413379" y="527404"/>
                    <a:pt x="1402359" y="527404"/>
                  </a:cubicBezTo>
                  <a:lnTo>
                    <a:pt x="41551" y="527404"/>
                  </a:lnTo>
                  <a:cubicBezTo>
                    <a:pt x="30531" y="527404"/>
                    <a:pt x="19962" y="523027"/>
                    <a:pt x="12170" y="515234"/>
                  </a:cubicBezTo>
                  <a:cubicBezTo>
                    <a:pt x="4378" y="507442"/>
                    <a:pt x="0" y="496873"/>
                    <a:pt x="0" y="485854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EFC525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443910" cy="594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ELABORACIÓN PROYECTO DE ANATOMIA PATOLÓGICA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87510" y="5489065"/>
            <a:ext cx="4471790" cy="1176171"/>
            <a:chOff x="0" y="0"/>
            <a:chExt cx="1443910" cy="3797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3910" cy="379778"/>
            </a:xfrm>
            <a:custGeom>
              <a:avLst/>
              <a:gdLst/>
              <a:ahLst/>
              <a:cxnLst/>
              <a:rect l="l" t="t" r="r" b="b"/>
              <a:pathLst>
                <a:path w="1443910" h="379778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338227"/>
                  </a:lnTo>
                  <a:cubicBezTo>
                    <a:pt x="1443910" y="349247"/>
                    <a:pt x="1439533" y="359815"/>
                    <a:pt x="1431740" y="367608"/>
                  </a:cubicBezTo>
                  <a:cubicBezTo>
                    <a:pt x="1423948" y="375400"/>
                    <a:pt x="1413379" y="379778"/>
                    <a:pt x="1402359" y="379778"/>
                  </a:cubicBezTo>
                  <a:lnTo>
                    <a:pt x="41551" y="379778"/>
                  </a:lnTo>
                  <a:cubicBezTo>
                    <a:pt x="30531" y="379778"/>
                    <a:pt x="19962" y="375400"/>
                    <a:pt x="12170" y="367608"/>
                  </a:cubicBezTo>
                  <a:cubicBezTo>
                    <a:pt x="4378" y="359815"/>
                    <a:pt x="0" y="349247"/>
                    <a:pt x="0" y="338227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50BBC9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443910" cy="44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PROYECTO DE ARCO C - GOBIERNO REGIONAL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87510" y="7880822"/>
            <a:ext cx="4471790" cy="1633371"/>
            <a:chOff x="0" y="0"/>
            <a:chExt cx="1443910" cy="5274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43910" cy="527404"/>
            </a:xfrm>
            <a:custGeom>
              <a:avLst/>
              <a:gdLst/>
              <a:ahLst/>
              <a:cxnLst/>
              <a:rect l="l" t="t" r="r" b="b"/>
              <a:pathLst>
                <a:path w="1443910" h="527404">
                  <a:moveTo>
                    <a:pt x="41551" y="0"/>
                  </a:moveTo>
                  <a:lnTo>
                    <a:pt x="1402359" y="0"/>
                  </a:lnTo>
                  <a:cubicBezTo>
                    <a:pt x="1413379" y="0"/>
                    <a:pt x="1423948" y="4378"/>
                    <a:pt x="1431740" y="12170"/>
                  </a:cubicBezTo>
                  <a:cubicBezTo>
                    <a:pt x="1439533" y="19962"/>
                    <a:pt x="1443910" y="30531"/>
                    <a:pt x="1443910" y="41551"/>
                  </a:cubicBezTo>
                  <a:lnTo>
                    <a:pt x="1443910" y="485854"/>
                  </a:lnTo>
                  <a:cubicBezTo>
                    <a:pt x="1443910" y="496873"/>
                    <a:pt x="1439533" y="507442"/>
                    <a:pt x="1431740" y="515234"/>
                  </a:cubicBezTo>
                  <a:cubicBezTo>
                    <a:pt x="1423948" y="523027"/>
                    <a:pt x="1413379" y="527404"/>
                    <a:pt x="1402359" y="527404"/>
                  </a:cubicBezTo>
                  <a:lnTo>
                    <a:pt x="41551" y="527404"/>
                  </a:lnTo>
                  <a:cubicBezTo>
                    <a:pt x="30531" y="527404"/>
                    <a:pt x="19962" y="523027"/>
                    <a:pt x="12170" y="515234"/>
                  </a:cubicBezTo>
                  <a:cubicBezTo>
                    <a:pt x="4378" y="507442"/>
                    <a:pt x="0" y="496873"/>
                    <a:pt x="0" y="485854"/>
                  </a:cubicBezTo>
                  <a:lnTo>
                    <a:pt x="0" y="41551"/>
                  </a:lnTo>
                  <a:cubicBezTo>
                    <a:pt x="0" y="30531"/>
                    <a:pt x="4378" y="19962"/>
                    <a:pt x="12170" y="12170"/>
                  </a:cubicBezTo>
                  <a:cubicBezTo>
                    <a:pt x="19962" y="4378"/>
                    <a:pt x="30531" y="0"/>
                    <a:pt x="41551" y="0"/>
                  </a:cubicBezTo>
                  <a:close/>
                </a:path>
              </a:pathLst>
            </a:custGeom>
            <a:solidFill>
              <a:srgbClr val="E44354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443910" cy="594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LEVANTAMIENTO NECESIDAD INSTRUMENTAL QUIRURGICO</a:t>
              </a: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882691" y="4415702"/>
            <a:ext cx="405309" cy="5641041"/>
            <a:chOff x="0" y="0"/>
            <a:chExt cx="106748" cy="14857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748" cy="1485706"/>
            </a:xfrm>
            <a:custGeom>
              <a:avLst/>
              <a:gdLst/>
              <a:ahLst/>
              <a:cxnLst/>
              <a:rect l="l" t="t" r="r" b="b"/>
              <a:pathLst>
                <a:path w="106748" h="1485706">
                  <a:moveTo>
                    <a:pt x="0" y="0"/>
                  </a:moveTo>
                  <a:lnTo>
                    <a:pt x="106748" y="0"/>
                  </a:lnTo>
                  <a:lnTo>
                    <a:pt x="106748" y="1485706"/>
                  </a:lnTo>
                  <a:lnTo>
                    <a:pt x="0" y="1485706"/>
                  </a:lnTo>
                  <a:close/>
                </a:path>
              </a:pathLst>
            </a:custGeom>
            <a:solidFill>
              <a:srgbClr val="DCEEF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06748" cy="1552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1021" y="-1275832"/>
            <a:ext cx="19269887" cy="12838562"/>
          </a:xfrm>
          <a:custGeom>
            <a:avLst/>
            <a:gdLst/>
            <a:ahLst/>
            <a:cxnLst/>
            <a:rect l="l" t="t" r="r" b="b"/>
            <a:pathLst>
              <a:path w="19269887" h="12838562">
                <a:moveTo>
                  <a:pt x="0" y="0"/>
                </a:moveTo>
                <a:lnTo>
                  <a:pt x="19269887" y="0"/>
                </a:lnTo>
                <a:lnTo>
                  <a:pt x="19269887" y="12838562"/>
                </a:lnTo>
                <a:lnTo>
                  <a:pt x="0" y="1283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41708" y="4064314"/>
            <a:ext cx="715178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PRÓXIMOS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470439" y="5772465"/>
            <a:ext cx="7323919" cy="2072004"/>
            <a:chOff x="0" y="0"/>
            <a:chExt cx="1928933" cy="5457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8933" cy="545713"/>
            </a:xfrm>
            <a:custGeom>
              <a:avLst/>
              <a:gdLst/>
              <a:ahLst/>
              <a:cxnLst/>
              <a:rect l="l" t="t" r="r" b="b"/>
              <a:pathLst>
                <a:path w="1928933" h="545713">
                  <a:moveTo>
                    <a:pt x="0" y="0"/>
                  </a:moveTo>
                  <a:lnTo>
                    <a:pt x="1928933" y="0"/>
                  </a:lnTo>
                  <a:lnTo>
                    <a:pt x="1928933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928933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DESAFÍOS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4816593" cy="2823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1742" y="6699303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95593" y="7162800"/>
            <a:ext cx="14886222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INNOVACIÓN</a:t>
            </a: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COMO ELEMENTO BASE EN LA ACCIÓN HOSPITALARIA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0580" y="-1036615"/>
            <a:ext cx="19889079" cy="12878179"/>
          </a:xfrm>
          <a:custGeom>
            <a:avLst/>
            <a:gdLst/>
            <a:ahLst/>
            <a:cxnLst/>
            <a:rect l="l" t="t" r="r" b="b"/>
            <a:pathLst>
              <a:path w="19889079" h="12878179">
                <a:moveTo>
                  <a:pt x="0" y="0"/>
                </a:moveTo>
                <a:lnTo>
                  <a:pt x="19889079" y="0"/>
                </a:lnTo>
                <a:lnTo>
                  <a:pt x="19889079" y="12878178"/>
                </a:lnTo>
                <a:lnTo>
                  <a:pt x="0" y="1287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4816593" cy="2823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6540553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2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26277" y="7004050"/>
            <a:ext cx="13379824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 DE PABELLONES QUIRÚRGICOS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MODULARES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524" y="6540553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3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28310" y="7004050"/>
            <a:ext cx="1525969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 DE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INSTRUMENTAL</a:t>
            </a: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Y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EQUIPOS  MÉDICOS</a:t>
            </a: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PARA PABELLÓN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63969" cy="12368245"/>
          </a:xfrm>
          <a:custGeom>
            <a:avLst/>
            <a:gdLst/>
            <a:ahLst/>
            <a:cxnLst/>
            <a:rect l="l" t="t" r="r" b="b"/>
            <a:pathLst>
              <a:path w="18563969" h="12368245">
                <a:moveTo>
                  <a:pt x="0" y="0"/>
                </a:moveTo>
                <a:lnTo>
                  <a:pt x="18563969" y="0"/>
                </a:lnTo>
                <a:lnTo>
                  <a:pt x="18563969" y="12368245"/>
                </a:lnTo>
                <a:lnTo>
                  <a:pt x="0" y="12368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0818" y="6372278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4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7621" y="6302375"/>
            <a:ext cx="1538037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 DE CONSERVACIÓN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LABORATORIO DE ANATOMIA PATOLÓGICA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80110"/>
            <a:ext cx="18551631" cy="12220887"/>
          </a:xfrm>
          <a:custGeom>
            <a:avLst/>
            <a:gdLst/>
            <a:ahLst/>
            <a:cxnLst/>
            <a:rect l="l" t="t" r="r" b="b"/>
            <a:pathLst>
              <a:path w="18551631" h="12220887">
                <a:moveTo>
                  <a:pt x="0" y="0"/>
                </a:moveTo>
                <a:lnTo>
                  <a:pt x="18551631" y="0"/>
                </a:lnTo>
                <a:lnTo>
                  <a:pt x="18551631" y="12220887"/>
                </a:lnTo>
                <a:lnTo>
                  <a:pt x="0" y="12220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0818" y="6372278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5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79433" y="6835775"/>
            <a:ext cx="13864133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CENTRO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MACROREGIONAL</a:t>
            </a: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 CANCER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7302" y="6130232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6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97899" y="6593729"/>
            <a:ext cx="12612981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 DE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ANGIÓGRAFO</a:t>
            </a: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EN EL HEP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254" y="5571846"/>
            <a:ext cx="9934243" cy="2582903"/>
          </a:xfrm>
          <a:custGeom>
            <a:avLst/>
            <a:gdLst/>
            <a:ahLst/>
            <a:cxnLst/>
            <a:rect l="l" t="t" r="r" b="b"/>
            <a:pathLst>
              <a:path w="9934243" h="2582903">
                <a:moveTo>
                  <a:pt x="0" y="0"/>
                </a:moveTo>
                <a:lnTo>
                  <a:pt x="9934243" y="0"/>
                </a:lnTo>
                <a:lnTo>
                  <a:pt x="9934243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1738" y="5571846"/>
            <a:ext cx="7440156" cy="2582903"/>
          </a:xfrm>
          <a:custGeom>
            <a:avLst/>
            <a:gdLst/>
            <a:ahLst/>
            <a:cxnLst/>
            <a:rect l="l" t="t" r="r" b="b"/>
            <a:pathLst>
              <a:path w="7440156" h="2582903">
                <a:moveTo>
                  <a:pt x="0" y="0"/>
                </a:moveTo>
                <a:lnTo>
                  <a:pt x="7440156" y="0"/>
                </a:lnTo>
                <a:lnTo>
                  <a:pt x="7440156" y="2582904"/>
                </a:lnTo>
                <a:lnTo>
                  <a:pt x="0" y="258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2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767546" y="3974486"/>
            <a:ext cx="1671388" cy="1149079"/>
          </a:xfrm>
          <a:custGeom>
            <a:avLst/>
            <a:gdLst/>
            <a:ahLst/>
            <a:cxnLst/>
            <a:rect l="l" t="t" r="r" b="b"/>
            <a:pathLst>
              <a:path w="1671388" h="1149079">
                <a:moveTo>
                  <a:pt x="0" y="0"/>
                </a:moveTo>
                <a:lnTo>
                  <a:pt x="1671387" y="0"/>
                </a:lnTo>
                <a:lnTo>
                  <a:pt x="1671387" y="1149079"/>
                </a:lnTo>
                <a:lnTo>
                  <a:pt x="0" y="114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862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</a:t>
            </a:r>
          </a:p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FINANCIERA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309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CLÍNICA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984" y="8243186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DE RRHH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93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6273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9455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2009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5687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INSTITUCIONAL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1738" y="8207010"/>
            <a:ext cx="2860114" cy="149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SATISFACCIÓN USUARIA Y PARTICIPACIÓN SOCIAL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101" y="4741012"/>
            <a:ext cx="2860114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799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INNOVACIÓN Y PROYECTOS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22577" y="8374728"/>
            <a:ext cx="2860114" cy="7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PRÓXIMOS 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r>
              <a:rPr lang="en-US" sz="2758" b="1">
                <a:solidFill>
                  <a:srgbClr val="3547C7"/>
                </a:solidFill>
                <a:latin typeface="Poppins Bold"/>
                <a:ea typeface="Poppins Bold"/>
                <a:cs typeface="Poppins Bold"/>
                <a:sym typeface="Poppins Bold"/>
              </a:rPr>
              <a:t>DESAFIOS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11120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6449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21778" y="6491550"/>
            <a:ext cx="1921929" cy="77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26"/>
              </a:lnSpc>
            </a:pPr>
            <a:r>
              <a:rPr lang="en-US" sz="4896" b="1">
                <a:solidFill>
                  <a:srgbClr val="DCEEFA"/>
                </a:solidFill>
                <a:latin typeface="Poppins Bold"/>
                <a:ea typeface="Poppins Bold"/>
                <a:cs typeface="Poppins Bold"/>
                <a:sym typeface="Poppins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5062" y="1530593"/>
            <a:ext cx="13085802" cy="169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Estructura Cuenta Pública Participativa </a:t>
            </a:r>
          </a:p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3547C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2024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9401" y="-648307"/>
            <a:ext cx="20004332" cy="11952589"/>
          </a:xfrm>
          <a:custGeom>
            <a:avLst/>
            <a:gdLst/>
            <a:ahLst/>
            <a:cxnLst/>
            <a:rect l="l" t="t" r="r" b="b"/>
            <a:pathLst>
              <a:path w="20004332" h="11952589">
                <a:moveTo>
                  <a:pt x="0" y="0"/>
                </a:moveTo>
                <a:lnTo>
                  <a:pt x="20004332" y="0"/>
                </a:lnTo>
                <a:lnTo>
                  <a:pt x="20004332" y="11952588"/>
                </a:lnTo>
                <a:lnTo>
                  <a:pt x="0" y="1195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385" y="765832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7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84833" y="1229329"/>
            <a:ext cx="11479687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7F6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PROYECTO DE </a:t>
            </a:r>
            <a:r>
              <a:rPr lang="en-US" sz="6000" b="1" i="1">
                <a:solidFill>
                  <a:srgbClr val="F7F6F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CENTRAL DE ALIMENTACIÓN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805745" cy="12529327"/>
          </a:xfrm>
          <a:custGeom>
            <a:avLst/>
            <a:gdLst/>
            <a:ahLst/>
            <a:cxnLst/>
            <a:rect l="l" t="t" r="r" b="b"/>
            <a:pathLst>
              <a:path w="18805745" h="12529327">
                <a:moveTo>
                  <a:pt x="0" y="0"/>
                </a:moveTo>
                <a:lnTo>
                  <a:pt x="18805745" y="0"/>
                </a:lnTo>
                <a:lnTo>
                  <a:pt x="18805745" y="12529327"/>
                </a:lnTo>
                <a:lnTo>
                  <a:pt x="0" y="12529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6540553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8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91773" y="7537450"/>
            <a:ext cx="1386752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 i="1">
                <a:solidFill>
                  <a:srgbClr val="F4F4F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REDUCIR</a:t>
            </a:r>
            <a:r>
              <a:rPr lang="en-US" sz="6000" b="1">
                <a:solidFill>
                  <a:srgbClr val="F4F4F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LOS TIEMPOS DE ESPERA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46092"/>
            <a:ext cx="18490140" cy="12319056"/>
          </a:xfrm>
          <a:custGeom>
            <a:avLst/>
            <a:gdLst/>
            <a:ahLst/>
            <a:cxnLst/>
            <a:rect l="l" t="t" r="r" b="b"/>
            <a:pathLst>
              <a:path w="18490140" h="12319056">
                <a:moveTo>
                  <a:pt x="0" y="0"/>
                </a:moveTo>
                <a:lnTo>
                  <a:pt x="18490140" y="0"/>
                </a:lnTo>
                <a:lnTo>
                  <a:pt x="18490140" y="12319056"/>
                </a:lnTo>
                <a:lnTo>
                  <a:pt x="0" y="12319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504265"/>
            <a:ext cx="19262912" cy="10791265"/>
            <a:chOff x="0" y="0"/>
            <a:chExt cx="5073359" cy="2842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3359" cy="2842144"/>
            </a:xfrm>
            <a:custGeom>
              <a:avLst/>
              <a:gdLst/>
              <a:ahLst/>
              <a:cxnLst/>
              <a:rect l="l" t="t" r="r" b="b"/>
              <a:pathLst>
                <a:path w="5073359" h="2842144">
                  <a:moveTo>
                    <a:pt x="0" y="0"/>
                  </a:moveTo>
                  <a:lnTo>
                    <a:pt x="5073359" y="0"/>
                  </a:lnTo>
                  <a:lnTo>
                    <a:pt x="5073359" y="2842144"/>
                  </a:lnTo>
                  <a:lnTo>
                    <a:pt x="0" y="2842144"/>
                  </a:lnTo>
                  <a:close/>
                </a:path>
              </a:pathLst>
            </a:custGeom>
            <a:solidFill>
              <a:srgbClr val="3648C7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073359" cy="2842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4071" y="6491247"/>
            <a:ext cx="3073291" cy="3136794"/>
            <a:chOff x="0" y="0"/>
            <a:chExt cx="1211231" cy="1236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231" cy="1236259"/>
            </a:xfrm>
            <a:custGeom>
              <a:avLst/>
              <a:gdLst/>
              <a:ahLst/>
              <a:cxnLst/>
              <a:rect l="l" t="t" r="r" b="b"/>
              <a:pathLst>
                <a:path w="1211231" h="1236259">
                  <a:moveTo>
                    <a:pt x="605616" y="0"/>
                  </a:moveTo>
                  <a:cubicBezTo>
                    <a:pt x="271143" y="0"/>
                    <a:pt x="0" y="276746"/>
                    <a:pt x="0" y="618129"/>
                  </a:cubicBezTo>
                  <a:cubicBezTo>
                    <a:pt x="0" y="959513"/>
                    <a:pt x="271143" y="1236259"/>
                    <a:pt x="605616" y="1236259"/>
                  </a:cubicBezTo>
                  <a:cubicBezTo>
                    <a:pt x="940088" y="1236259"/>
                    <a:pt x="1211231" y="959513"/>
                    <a:pt x="1211231" y="618129"/>
                  </a:cubicBezTo>
                  <a:cubicBezTo>
                    <a:pt x="1211231" y="276746"/>
                    <a:pt x="940088" y="0"/>
                    <a:pt x="605616" y="0"/>
                  </a:cubicBezTo>
                  <a:close/>
                </a:path>
              </a:pathLst>
            </a:custGeom>
            <a:solidFill>
              <a:srgbClr val="0087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3553" y="-65076"/>
              <a:ext cx="984125" cy="1185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9"/>
                </a:lnSpc>
              </a:pPr>
              <a:r>
                <a:rPr lang="en-US" sz="9999" b="1">
                  <a:solidFill>
                    <a:srgbClr val="04098B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9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97675" y="6954744"/>
            <a:ext cx="1345427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4F4F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FORTALECER ESTRATEGIAS DE </a:t>
            </a:r>
            <a:r>
              <a:rPr lang="en-US" sz="6000" b="1" i="1">
                <a:solidFill>
                  <a:srgbClr val="F4F4F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PRODUCCIÓN</a:t>
            </a:r>
          </a:p>
        </p:txBody>
      </p:sp>
      <p:sp>
        <p:nvSpPr>
          <p:cNvPr id="10" name="Freeform 10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463"/>
            </a:stretch>
          </a:blipFill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44729" y="278634"/>
            <a:ext cx="3239524" cy="2284118"/>
          </a:xfrm>
          <a:custGeom>
            <a:avLst/>
            <a:gdLst/>
            <a:ahLst/>
            <a:cxnLst/>
            <a:rect l="l" t="t" r="r" b="b"/>
            <a:pathLst>
              <a:path w="3239524" h="2284118">
                <a:moveTo>
                  <a:pt x="0" y="0"/>
                </a:moveTo>
                <a:lnTo>
                  <a:pt x="3239524" y="0"/>
                </a:lnTo>
                <a:lnTo>
                  <a:pt x="3239524" y="2284117"/>
                </a:lnTo>
                <a:lnTo>
                  <a:pt x="0" y="228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320" y="401193"/>
            <a:ext cx="2838185" cy="845364"/>
          </a:xfrm>
          <a:custGeom>
            <a:avLst/>
            <a:gdLst/>
            <a:ahLst/>
            <a:cxnLst/>
            <a:rect l="l" t="t" r="r" b="b"/>
            <a:pathLst>
              <a:path w="2838185" h="845364">
                <a:moveTo>
                  <a:pt x="0" y="0"/>
                </a:moveTo>
                <a:lnTo>
                  <a:pt x="2838185" y="0"/>
                </a:lnTo>
                <a:lnTo>
                  <a:pt x="2838185" y="845364"/>
                </a:lnTo>
                <a:lnTo>
                  <a:pt x="0" y="845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335" t="-35573" r="-17249" b="-3557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547C7">
                <a:alpha val="64706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959966" y="0"/>
            <a:ext cx="6368067" cy="197952"/>
          </a:xfrm>
          <a:custGeom>
            <a:avLst/>
            <a:gdLst/>
            <a:ahLst/>
            <a:cxnLst/>
            <a:rect l="l" t="t" r="r" b="b"/>
            <a:pathLst>
              <a:path w="6368067" h="197952">
                <a:moveTo>
                  <a:pt x="0" y="0"/>
                </a:moveTo>
                <a:lnTo>
                  <a:pt x="6368068" y="0"/>
                </a:lnTo>
                <a:lnTo>
                  <a:pt x="6368068" y="197952"/>
                </a:lnTo>
                <a:lnTo>
                  <a:pt x="0" y="197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46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091138" y="8065260"/>
            <a:ext cx="5797957" cy="2072004"/>
            <a:chOff x="0" y="0"/>
            <a:chExt cx="1527034" cy="5457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27034" cy="545713"/>
            </a:xfrm>
            <a:custGeom>
              <a:avLst/>
              <a:gdLst/>
              <a:ahLst/>
              <a:cxnLst/>
              <a:rect l="l" t="t" r="r" b="b"/>
              <a:pathLst>
                <a:path w="1527034" h="545713">
                  <a:moveTo>
                    <a:pt x="0" y="0"/>
                  </a:moveTo>
                  <a:lnTo>
                    <a:pt x="1527034" y="0"/>
                  </a:lnTo>
                  <a:lnTo>
                    <a:pt x="1527034" y="545713"/>
                  </a:lnTo>
                  <a:lnTo>
                    <a:pt x="0" y="54571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527034" cy="53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1999"/>
                </a:lnSpc>
              </a:pPr>
              <a:r>
                <a:rPr lang="en-US" sz="9999" b="1">
                  <a:solidFill>
                    <a:srgbClr val="3C48C1">
                      <a:alpha val="68627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CLÍNICA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00268" y="8151936"/>
            <a:ext cx="5529382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GESTIÓN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833991" y="0"/>
            <a:ext cx="2454009" cy="1730268"/>
          </a:xfrm>
          <a:custGeom>
            <a:avLst/>
            <a:gdLst/>
            <a:ahLst/>
            <a:cxnLst/>
            <a:rect l="l" t="t" r="r" b="b"/>
            <a:pathLst>
              <a:path w="2454009" h="1730268">
                <a:moveTo>
                  <a:pt x="0" y="0"/>
                </a:moveTo>
                <a:lnTo>
                  <a:pt x="2454009" y="0"/>
                </a:lnTo>
                <a:lnTo>
                  <a:pt x="2454009" y="1730268"/>
                </a:lnTo>
                <a:lnTo>
                  <a:pt x="0" y="173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0325" y="863650"/>
            <a:ext cx="636495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CARTERA DE SERVICIOS 2024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58100" y="1130350"/>
            <a:ext cx="715515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APROBADAS EN LA RESOLUCIÓN EXENTA N°6240/2023</a:t>
            </a:r>
          </a:p>
        </p:txBody>
      </p:sp>
      <p:sp>
        <p:nvSpPr>
          <p:cNvPr id="5" name="AutoShape 5"/>
          <p:cNvSpPr/>
          <p:nvPr/>
        </p:nvSpPr>
        <p:spPr>
          <a:xfrm rot="5364117">
            <a:off x="8160875" y="1552100"/>
            <a:ext cx="18251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767199" y="3562852"/>
            <a:ext cx="4680964" cy="4718318"/>
          </a:xfrm>
          <a:custGeom>
            <a:avLst/>
            <a:gdLst/>
            <a:ahLst/>
            <a:cxnLst/>
            <a:rect l="l" t="t" r="r" b="b"/>
            <a:pathLst>
              <a:path w="4680964" h="4718318">
                <a:moveTo>
                  <a:pt x="0" y="0"/>
                </a:moveTo>
                <a:lnTo>
                  <a:pt x="4680965" y="0"/>
                </a:lnTo>
                <a:lnTo>
                  <a:pt x="4680965" y="4718318"/>
                </a:lnTo>
                <a:lnTo>
                  <a:pt x="0" y="4718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48354" y="3562852"/>
            <a:ext cx="4680964" cy="4718318"/>
          </a:xfrm>
          <a:custGeom>
            <a:avLst/>
            <a:gdLst/>
            <a:ahLst/>
            <a:cxnLst/>
            <a:rect l="l" t="t" r="r" b="b"/>
            <a:pathLst>
              <a:path w="4680964" h="4718318">
                <a:moveTo>
                  <a:pt x="0" y="0"/>
                </a:moveTo>
                <a:lnTo>
                  <a:pt x="4680964" y="0"/>
                </a:lnTo>
                <a:lnTo>
                  <a:pt x="4680964" y="4718318"/>
                </a:lnTo>
                <a:lnTo>
                  <a:pt x="0" y="4718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9897" y="3892913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CIRUGIA GENERAL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47542" y="3892913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COLOPROCTOLOGÍA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9897" y="5158751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CIRUGÍA TÓRAX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47542" y="5008737"/>
            <a:ext cx="2514183" cy="59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CIRUGÍA DE CABEZA Y CUELLO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86379" y="3842078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64025" y="3842078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86379" y="5107916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64025" y="5107916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69897" y="6274576"/>
            <a:ext cx="2514183" cy="59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CIRUGÍA VASCULAR PERIFÉRICA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47542" y="6274576"/>
            <a:ext cx="2514183" cy="59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CIRUGÍA PLÁSTICA Y REPARADORA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86379" y="6373754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64025" y="6373754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69897" y="7690428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CIRUGÍA DIGESTIVA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47542" y="7690428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MEDICINA INTERNA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86379" y="7639592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64025" y="7639592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08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726791" y="3562852"/>
            <a:ext cx="4680964" cy="4718318"/>
          </a:xfrm>
          <a:custGeom>
            <a:avLst/>
            <a:gdLst/>
            <a:ahLst/>
            <a:cxnLst/>
            <a:rect l="l" t="t" r="r" b="b"/>
            <a:pathLst>
              <a:path w="4680964" h="4718318">
                <a:moveTo>
                  <a:pt x="0" y="0"/>
                </a:moveTo>
                <a:lnTo>
                  <a:pt x="4680964" y="0"/>
                </a:lnTo>
                <a:lnTo>
                  <a:pt x="4680964" y="4718318"/>
                </a:lnTo>
                <a:lnTo>
                  <a:pt x="0" y="471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3525979" y="3892913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ENDOCRINOLOGÍA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25979" y="5158751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DIABETOLOGIA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42462" y="3842078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09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42462" y="5107916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25979" y="6424589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CARDIOLOGÍA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642462" y="6373754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525979" y="7690428"/>
            <a:ext cx="2514183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ENF. RESPITARORIAS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642462" y="7639592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</a:t>
            </a:r>
          </a:p>
        </p:txBody>
      </p:sp>
      <p:sp>
        <p:nvSpPr>
          <p:cNvPr id="33" name="Freeform 33"/>
          <p:cNvSpPr/>
          <p:nvPr/>
        </p:nvSpPr>
        <p:spPr>
          <a:xfrm>
            <a:off x="11726791" y="8459963"/>
            <a:ext cx="4680964" cy="1142377"/>
          </a:xfrm>
          <a:custGeom>
            <a:avLst/>
            <a:gdLst/>
            <a:ahLst/>
            <a:cxnLst/>
            <a:rect l="l" t="t" r="r" b="b"/>
            <a:pathLst>
              <a:path w="4680964" h="1142377">
                <a:moveTo>
                  <a:pt x="0" y="0"/>
                </a:moveTo>
                <a:lnTo>
                  <a:pt x="4680964" y="0"/>
                </a:lnTo>
                <a:lnTo>
                  <a:pt x="4680964" y="1142378"/>
                </a:lnTo>
                <a:lnTo>
                  <a:pt x="0" y="1142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313026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3525979" y="8871454"/>
            <a:ext cx="2994821" cy="29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97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GASTROENTEROLOGÍA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42462" y="8770572"/>
            <a:ext cx="729063" cy="2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82"/>
              </a:lnSpc>
            </a:pPr>
            <a:r>
              <a:rPr lang="en-US" sz="174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1493</Words>
  <Application>Microsoft Office PowerPoint</Application>
  <PresentationFormat>Custom</PresentationFormat>
  <Paragraphs>530</Paragraphs>
  <Slides>73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PPT Cuenta Pública Participativa 2025 - gestión 2024</dc:title>
  <dc:creator>Usuario</dc:creator>
  <cp:lastModifiedBy>DANIELA FRANCISCA  SIEGMUND SANHUEZA</cp:lastModifiedBy>
  <cp:revision>4</cp:revision>
  <dcterms:created xsi:type="dcterms:W3CDTF">2006-08-16T00:00:00Z</dcterms:created>
  <dcterms:modified xsi:type="dcterms:W3CDTF">2025-06-12T13:54:31Z</dcterms:modified>
  <dc:identifier>DAGpfNrgp8o</dc:identifier>
</cp:coreProperties>
</file>